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ppt/tags/tag33.xml" ContentType="application/vnd.openxmlformats-officedocument.presentationml.tags+xml"/>
  <Override PartName="/ppt/notesSlides/notesSlide11.xml" ContentType="application/vnd.openxmlformats-officedocument.presentationml.notesSlide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8" r:id="rId1"/>
    <p:sldMasterId id="2147483780" r:id="rId2"/>
    <p:sldMasterId id="2147483792" r:id="rId3"/>
    <p:sldMasterId id="2147483804" r:id="rId4"/>
    <p:sldMasterId id="2147483816" r:id="rId5"/>
  </p:sldMasterIdLst>
  <p:notesMasterIdLst>
    <p:notesMasterId r:id="rId52"/>
  </p:notesMasterIdLst>
  <p:handoutMasterIdLst>
    <p:handoutMasterId r:id="rId53"/>
  </p:handoutMasterIdLst>
  <p:sldIdLst>
    <p:sldId id="312" r:id="rId6"/>
    <p:sldId id="311" r:id="rId7"/>
    <p:sldId id="287" r:id="rId8"/>
    <p:sldId id="288" r:id="rId9"/>
    <p:sldId id="339" r:id="rId10"/>
    <p:sldId id="340" r:id="rId11"/>
    <p:sldId id="289" r:id="rId12"/>
    <p:sldId id="341" r:id="rId13"/>
    <p:sldId id="343" r:id="rId14"/>
    <p:sldId id="342" r:id="rId15"/>
    <p:sldId id="336" r:id="rId16"/>
    <p:sldId id="337" r:id="rId17"/>
    <p:sldId id="344" r:id="rId18"/>
    <p:sldId id="345" r:id="rId19"/>
    <p:sldId id="318" r:id="rId20"/>
    <p:sldId id="319" r:id="rId21"/>
    <p:sldId id="320" r:id="rId22"/>
    <p:sldId id="335" r:id="rId23"/>
    <p:sldId id="385" r:id="rId24"/>
    <p:sldId id="321" r:id="rId25"/>
    <p:sldId id="322" r:id="rId26"/>
    <p:sldId id="324" r:id="rId27"/>
    <p:sldId id="325" r:id="rId28"/>
    <p:sldId id="334" r:id="rId29"/>
    <p:sldId id="611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569" r:id="rId38"/>
    <p:sldId id="570" r:id="rId39"/>
    <p:sldId id="571" r:id="rId40"/>
    <p:sldId id="573" r:id="rId41"/>
    <p:sldId id="574" r:id="rId42"/>
    <p:sldId id="600" r:id="rId43"/>
    <p:sldId id="602" r:id="rId44"/>
    <p:sldId id="603" r:id="rId45"/>
    <p:sldId id="605" r:id="rId46"/>
    <p:sldId id="606" r:id="rId47"/>
    <p:sldId id="607" r:id="rId48"/>
    <p:sldId id="609" r:id="rId49"/>
    <p:sldId id="610" r:id="rId50"/>
    <p:sldId id="608" r:id="rId51"/>
  </p:sldIdLst>
  <p:sldSz cx="12192000" cy="6858000"/>
  <p:notesSz cx="6858000" cy="9144000"/>
  <p:custDataLst>
    <p:tags r:id="rId5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87">
          <p15:clr>
            <a:srgbClr val="A4A3A4"/>
          </p15:clr>
        </p15:guide>
        <p15:guide id="2" pos="350">
          <p15:clr>
            <a:srgbClr val="A4A3A4"/>
          </p15:clr>
        </p15:guide>
        <p15:guide id="3" pos="7332">
          <p15:clr>
            <a:srgbClr val="A4A3A4"/>
          </p15:clr>
        </p15:guide>
        <p15:guide id="4" orient="horz" pos="828">
          <p15:clr>
            <a:srgbClr val="A4A3A4"/>
          </p15:clr>
        </p15:guide>
        <p15:guide id="5" orient="horz" pos="3720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00B0F0"/>
    <a:srgbClr val="F0CE8E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howGuides="1">
      <p:cViewPr varScale="1">
        <p:scale>
          <a:sx n="110" d="100"/>
          <a:sy n="110" d="100"/>
        </p:scale>
        <p:origin x="702" y="108"/>
      </p:cViewPr>
      <p:guideLst>
        <p:guide pos="3687"/>
        <p:guide pos="350"/>
        <p:guide pos="7332"/>
        <p:guide orient="horz" pos="828"/>
        <p:guide orient="horz" pos="372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7EBB5C5-00ED-5819-1A5E-FEB18F8824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8D2014-1706-B59A-578F-B75D8C55C1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5B553-02F1-42B7-A88E-BE9CFB89B25D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C1CBD5-9AE1-062D-6FFB-00A377F741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029A67F-D3D1-DC72-98C4-B726D8BB3B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B42F1-DF8F-4FB5-AD85-FE5F8B0159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468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B2F815F7-85E6-003E-AB40-7E52A9847C2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DAA4E873-1FFF-45B1-9D32-2B20E211F58D}" type="slidenum">
              <a:rPr lang="en-US" altLang="zh-CN" sz="1200">
                <a:latin typeface="Arial" panose="020B0604020202020204" pitchFamily="34" charset="0"/>
              </a:rPr>
              <a:pPr algn="r" eaLnBrk="1" hangingPunct="1"/>
              <a:t>5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351840A-3C47-A7FA-9F7C-C54FEA26813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36BB588B-1BDF-1F41-141B-731A9231F8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自然界运行着各种形式的正弦波，比如海浪、地震、声波、爆破、空气中传播的声音，或者身体运转的自然节律。物理世界里，能量、振动粒子和不可见的力无处不在。即使是光（波粒二象物质）也有自己的基频，并因为基频的不同呈现出不同的颜色。通过传感器，这些力可以转变为电信号，以便通过示波器能够进行观察和研究。有了示波器，科学家、工程师、技术人员、教育工作者和他人能够“观察”随时间变化的事件。</a:t>
            </a:r>
          </a:p>
          <a:p>
            <a:pPr eaLnBrk="1" hangingPunct="1"/>
            <a:r>
              <a:rPr lang="zh-CN" altLang="en-US"/>
              <a:t>示波器是任何设计、制造或是维修电子设备的必备之物。当今世界瞬时万变，工程师们需要最好的工具，快速而精确地解决测量疑难。在工程师看来，面对当今各种测量挑战，示波器自然是满足要求的关键工具。示波器的用途不仅仅局限于电子领域。示波器利用信号变换器，适用于各种各样的物理现象。信号变换器能够响应各种物理激励源，使之转变为电信号，包括声音、机械应力、压力、光、热。麦克风属于信号变换器，它实现把声音转变为电信号。由示波器收集科学数据的例子如图</a:t>
            </a:r>
            <a:r>
              <a:rPr lang="en-US" altLang="zh-CN"/>
              <a:t>1</a:t>
            </a:r>
            <a:r>
              <a:rPr lang="zh-CN" altLang="en-US"/>
              <a:t>所示。</a:t>
            </a:r>
          </a:p>
          <a:p>
            <a:pPr eaLnBrk="1" hangingPunct="1"/>
            <a:r>
              <a:rPr lang="zh-CN" altLang="en-US"/>
              <a:t>从物理学家到电视维修人员，各种人士都使用示波器。汽车工程师使用示波器来测量发动机的振动。医师使用示波器测量脑电波。描述示波器的用途是没有止境的。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63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181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D80BE29-2548-D303-63CC-9CC3DAF5E9A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C850C8C1-FC43-46B5-9E1E-1A9F9138D7FE}" type="slidenum">
              <a:rPr lang="en-US" altLang="zh-CN" sz="1200">
                <a:latin typeface="Arial" panose="020B0604020202020204" pitchFamily="34" charset="0"/>
              </a:rPr>
              <a:pPr algn="r" eaLnBrk="1" hangingPunct="1"/>
              <a:t>6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B4689D7-ED92-4CD8-80F1-8F071B4028C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60882D0-179C-5BF5-749B-9BC088587E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模拟示波器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在本质上，模拟示波器工作方式是直接测量信号电压，并通过从左到右穿过示波器屏幕的电子束在垂直方向描绘电压。示波器屏幕通常是阴极射线管（</a:t>
            </a:r>
            <a:r>
              <a:rPr lang="en-US" altLang="zh-CN"/>
              <a:t>CRT</a:t>
            </a:r>
            <a:r>
              <a:rPr lang="zh-CN" altLang="en-US"/>
              <a:t>）。电子束投到荧幕的某处，屏幕后面总会有明亮的荧光物质。当电子束水平扫过显示器时，信号的电压是电子束发生上下偏转，跟踪波形直接反映到屏幕上。在屏幕同一位置电子束投射的频度越大，显示得也越亮。</a:t>
            </a:r>
            <a:r>
              <a:rPr lang="en-US" altLang="zh-CN"/>
              <a:t>CRT </a:t>
            </a:r>
            <a:r>
              <a:rPr lang="zh-CN" altLang="en-US"/>
              <a:t>限制着模拟示波器显示的频率范围。在频率非常低的地方，信号呈现出明亮而缓慢移动的点，而很难分辨出波形。在高频处，起局限作用的是</a:t>
            </a:r>
            <a:r>
              <a:rPr lang="en-US" altLang="zh-CN"/>
              <a:t>CRT</a:t>
            </a:r>
            <a:r>
              <a:rPr lang="zh-CN" altLang="en-US"/>
              <a:t>的写速度。当信号频率超过</a:t>
            </a:r>
            <a:r>
              <a:rPr lang="en-US" altLang="zh-CN"/>
              <a:t>CRT</a:t>
            </a:r>
            <a:r>
              <a:rPr lang="zh-CN" altLang="en-US"/>
              <a:t>的写速度时，显示出来的过于暗淡，难于观察。模拟示波器的极限频率约为</a:t>
            </a:r>
            <a:r>
              <a:rPr lang="en-US" altLang="zh-CN"/>
              <a:t>1GHz</a:t>
            </a:r>
            <a:r>
              <a:rPr lang="zh-CN" altLang="en-US"/>
              <a:t>。当把示波器探头和电路连接到一起后，电压信号通过探头到达示波器的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垂直系统。图解出模拟示波器是如何显示被测信号。设置垂直标度（对伏特</a:t>
            </a:r>
            <a:r>
              <a:rPr lang="en-US" altLang="zh-CN"/>
              <a:t>/ </a:t>
            </a:r>
            <a:r>
              <a:rPr lang="zh-CN" altLang="en-US"/>
              <a:t>格进行控制）后，衰减器能够减小信号的电压，而放大器可以增加信号电压。随后，信号直接到达</a:t>
            </a:r>
            <a:r>
              <a:rPr lang="en-US" altLang="zh-CN"/>
              <a:t>CRT</a:t>
            </a:r>
            <a:r>
              <a:rPr lang="zh-CN" altLang="en-US"/>
              <a:t>的垂直偏转板。电压作用于这些垂直偏转板，引起亮点在屏幕中移动。亮点是由打在</a:t>
            </a:r>
            <a:r>
              <a:rPr lang="en-US" altLang="zh-CN"/>
              <a:t>CRT</a:t>
            </a:r>
            <a:r>
              <a:rPr lang="zh-CN" altLang="en-US"/>
              <a:t>内部荧光物质上的电子束产生的。正电压引起点向上运动，而负电压引起点向下运动。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F9B9BAB3-C169-378F-437D-4661116528F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A5295BFB-6726-435E-A74D-755BE140E428}" type="slidenum">
              <a:rPr lang="en-US" altLang="zh-CN" sz="1200">
                <a:latin typeface="Arial" panose="020B0604020202020204" pitchFamily="34" charset="0"/>
              </a:rPr>
              <a:pPr algn="r" eaLnBrk="1" hangingPunct="1"/>
              <a:t>8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95DE5878-AA5D-2397-7FF4-ECCD4A0CDC8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B00BF378-1C58-FACF-3DD3-C9A69CCAB95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电子设备可以划分为两类：模拟设备和数字设备。模拟设备的电压变化连续，而数字设备处理的是代表电压采样的离散二元码。传统的电唱机是模拟设备，而</a:t>
            </a:r>
            <a:r>
              <a:rPr lang="en-US" altLang="zh-CN"/>
              <a:t>CD </a:t>
            </a:r>
            <a:r>
              <a:rPr lang="zh-CN" altLang="en-US"/>
              <a:t>播放器是属于数字设备。同样，示波器也能分为模拟和数字类型。模拟和数字示波器都能够胜任大多数的应用。但是，对于一些特定应用，由于两者具备的不同特性，每种类型都有适合和不适合的地方。作进一步划分，数字示波器可以分为数字存储示波器（</a:t>
            </a:r>
            <a:r>
              <a:rPr lang="en-US" altLang="zh-CN"/>
              <a:t>DSO</a:t>
            </a:r>
            <a:r>
              <a:rPr lang="zh-CN" altLang="en-US"/>
              <a:t>）、数字荧光示波器（</a:t>
            </a:r>
            <a:r>
              <a:rPr lang="en-US" altLang="zh-CN"/>
              <a:t>DPO</a:t>
            </a:r>
            <a:r>
              <a:rPr lang="zh-CN" altLang="en-US"/>
              <a:t>）和采样示波器。模拟示波器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在本质上，模拟示波器工作方式是直接测量信号电压，并通过从左到右穿过示波器屏幕的电子束在垂直方向描绘电压。示波器屏幕通常是阴极射线管（</a:t>
            </a:r>
            <a:r>
              <a:rPr lang="en-US" altLang="zh-CN"/>
              <a:t>CRT</a:t>
            </a:r>
            <a:r>
              <a:rPr lang="zh-CN" altLang="en-US"/>
              <a:t>）。电子束投到荧幕的某处，屏幕后面总会有明亮的荧光物质。当电子束水平扫过显示器时，信号的电压是电子束发生上下偏转，跟踪波形直接反映到屏幕上。在屏幕同一位置电子束投射的频度越大，显示得也越亮。</a:t>
            </a:r>
            <a:r>
              <a:rPr lang="en-US" altLang="zh-CN"/>
              <a:t>CRT </a:t>
            </a:r>
            <a:r>
              <a:rPr lang="zh-CN" altLang="en-US"/>
              <a:t>限制着模拟示波器显示的频率范围。在频率非常低的地方，信号呈现出明亮而缓慢移动的点，而很难分辨出波形。在高频处，起局限作用的是</a:t>
            </a:r>
            <a:r>
              <a:rPr lang="en-US" altLang="zh-CN"/>
              <a:t>CRT</a:t>
            </a:r>
            <a:r>
              <a:rPr lang="zh-CN" altLang="en-US"/>
              <a:t>的写速度。当信号频率超过</a:t>
            </a:r>
            <a:r>
              <a:rPr lang="en-US" altLang="zh-CN"/>
              <a:t>CRT</a:t>
            </a:r>
            <a:r>
              <a:rPr lang="zh-CN" altLang="en-US"/>
              <a:t>的写速度时，显示出来的过于暗淡，难于观察。模拟示波器的极限频率约为</a:t>
            </a:r>
            <a:r>
              <a:rPr lang="en-US" altLang="zh-CN"/>
              <a:t>1GHz</a:t>
            </a:r>
            <a:r>
              <a:rPr lang="zh-CN" altLang="en-US"/>
              <a:t>。当把示波器探头和电路连接到一起后，电压信号通过探头到达示波器的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/>
              <a:t>垂直系统。图解出模拟示波器是如何显示被测信号。设置垂直标度（对伏特</a:t>
            </a:r>
            <a:r>
              <a:rPr lang="en-US" altLang="zh-CN"/>
              <a:t>/ </a:t>
            </a:r>
            <a:r>
              <a:rPr lang="zh-CN" altLang="en-US"/>
              <a:t>格进行控制）后，衰减器能够减小信号的电压，而放大器可以增加信号电压。随后，信号直接到达</a:t>
            </a:r>
            <a:r>
              <a:rPr lang="en-US" altLang="zh-CN"/>
              <a:t>CRT</a:t>
            </a:r>
            <a:r>
              <a:rPr lang="zh-CN" altLang="en-US"/>
              <a:t>的垂直偏转板。电压作用于这些垂直偏转板，引起亮点在屏幕中移动。亮点是由打在</a:t>
            </a:r>
            <a:r>
              <a:rPr lang="en-US" altLang="zh-CN"/>
              <a:t>CRT</a:t>
            </a:r>
            <a:r>
              <a:rPr lang="zh-CN" altLang="en-US"/>
              <a:t>内部荧光物质上的电子束产生的。正电压引起点向上运动，而负电压引起点向下运动。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328CCFC3-7BE2-B90A-B5CA-565A270042A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50FDBB86-89A3-487D-B809-5AE7275C03FA}" type="slidenum">
              <a:rPr lang="en-US" altLang="zh-CN" sz="1200">
                <a:latin typeface="Arial" panose="020B0604020202020204" pitchFamily="34" charset="0"/>
              </a:rPr>
              <a:pPr algn="r" eaLnBrk="1" hangingPunct="1"/>
              <a:t>9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7BB45F54-BC2B-B9DC-4954-5958237458E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5D733D61-9E72-9844-BDD7-F7DD9EC3402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与模拟示波器一样，</a:t>
            </a:r>
            <a:r>
              <a:rPr lang="en-US" altLang="zh-CN"/>
              <a:t>DSO </a:t>
            </a:r>
            <a:r>
              <a:rPr lang="zh-CN" altLang="en-US"/>
              <a:t>第一部分（输入）是垂直放大器。在这一阶</a:t>
            </a:r>
          </a:p>
          <a:p>
            <a:pPr eaLnBrk="1" hangingPunct="1"/>
            <a:r>
              <a:rPr lang="zh-CN" altLang="en-US"/>
              <a:t>段，垂直控制系统方便您调整幅度和位置范围。紧接着，在水平系统的模数转换器（</a:t>
            </a:r>
            <a:r>
              <a:rPr lang="en-US" altLang="zh-CN"/>
              <a:t>ADC</a:t>
            </a:r>
            <a:r>
              <a:rPr lang="zh-CN" altLang="en-US"/>
              <a:t>）部分，信号实时在离散点采样，采样位置的信号电压转换为数字值，这些数字值称为采样点。该处理过程称为信号数字化。水平系统的采样时钟决定</a:t>
            </a:r>
            <a:r>
              <a:rPr lang="en-US" altLang="zh-CN"/>
              <a:t>ADC</a:t>
            </a:r>
            <a:r>
              <a:rPr lang="zh-CN" altLang="en-US"/>
              <a:t>采样的频度。该速率称为采样速率，表示为样值每秒（</a:t>
            </a:r>
            <a:r>
              <a:rPr lang="en-US" altLang="zh-CN"/>
              <a:t>S/s</a:t>
            </a:r>
            <a:r>
              <a:rPr lang="zh-CN" altLang="en-US"/>
              <a:t>）。来自</a:t>
            </a:r>
            <a:r>
              <a:rPr lang="en-US" altLang="zh-CN"/>
              <a:t>ADC</a:t>
            </a:r>
            <a:r>
              <a:rPr lang="zh-CN" altLang="en-US"/>
              <a:t>的采样点存储在捕获存储区内，叫做波形点。几个采样点可以组成一个波形点。波形点共同组成一条波形记录。创建一条波形记录的波形点的数量称为记录长度。触发系统决定记录的起始和终止点。</a:t>
            </a:r>
            <a:r>
              <a:rPr lang="en-US" altLang="zh-CN"/>
              <a:t>DSO</a:t>
            </a:r>
            <a:r>
              <a:rPr lang="zh-CN" altLang="en-US"/>
              <a:t>信号通道中包括微处理器，被测信号在显示之前要通过微处理器处理。微处理器处理信号，调整显示运行，管理前面板调节装置，等等。信号通过显存，最后显示到示波器屏幕中。在示波器的能力范围之内，采样点会经过补充处理，显示效果得到增强。可以增加预触发，使在触发点之前也能观察到结果。目前大多数数字示波器也提供自动参数测量，使测量过程得到简化。</a:t>
            </a:r>
            <a:r>
              <a:rPr lang="en-US" altLang="zh-CN"/>
              <a:t>DSO </a:t>
            </a:r>
            <a:r>
              <a:rPr lang="zh-CN" altLang="en-US"/>
              <a:t>提供高性能处理单脉冲信号和多通道的能力。</a:t>
            </a:r>
            <a:r>
              <a:rPr lang="en-US" altLang="zh-CN"/>
              <a:t>DSO</a:t>
            </a:r>
          </a:p>
          <a:p>
            <a:pPr eaLnBrk="1" hangingPunct="1"/>
            <a:r>
              <a:rPr lang="zh-CN" altLang="en-US"/>
              <a:t>是低重复率或者单脉冲、高速、多通道设计应用的完美工具。在数字</a:t>
            </a:r>
          </a:p>
          <a:p>
            <a:pPr eaLnBrk="1" hangingPunct="1"/>
            <a:r>
              <a:rPr lang="zh-CN" altLang="en-US"/>
              <a:t>设计实践中，工程师常常同时检查四路甚至更多的信号，而</a:t>
            </a:r>
            <a:r>
              <a:rPr lang="en-US" altLang="zh-CN"/>
              <a:t>DSO</a:t>
            </a:r>
            <a:r>
              <a:rPr lang="zh-CN" altLang="en-US"/>
              <a:t>则成</a:t>
            </a:r>
          </a:p>
          <a:p>
            <a:pPr eaLnBrk="1" hangingPunct="1"/>
            <a:r>
              <a:rPr lang="zh-CN" altLang="en-US"/>
              <a:t>为标准的合作伙伴。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AB2806BD-9268-CF4D-C7EB-524E71E9BE2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fld id="{C0648FEE-34DF-47C3-87FD-13937BAAB3C4}" type="slidenum">
              <a:rPr lang="en-US" altLang="zh-CN" sz="1200">
                <a:latin typeface="Arial" panose="020B0604020202020204" pitchFamily="34" charset="0"/>
              </a:rPr>
              <a:pPr algn="r" eaLnBrk="1" hangingPunct="1"/>
              <a:t>10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97C30C5-225B-9073-A620-69914F577C9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1C00D2F6-424D-1EF2-AA0D-682B956C58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1000"/>
              <a:t>DPO</a:t>
            </a:r>
            <a:r>
              <a:rPr lang="zh-CN" altLang="en-US" sz="1000"/>
              <a:t>：</a:t>
            </a:r>
          </a:p>
          <a:p>
            <a:pPr eaLnBrk="1" hangingPunct="1"/>
            <a:r>
              <a:rPr lang="zh-CN" altLang="en-US" sz="1000"/>
              <a:t>数字荧光示波器</a:t>
            </a:r>
          </a:p>
          <a:p>
            <a:pPr eaLnBrk="1" hangingPunct="1"/>
            <a:r>
              <a:rPr lang="zh-CN" altLang="en-US" sz="1000"/>
              <a:t>数字荧光示波器（</a:t>
            </a:r>
            <a:r>
              <a:rPr lang="en-US" altLang="zh-CN" sz="1000"/>
              <a:t>DPO</a:t>
            </a:r>
            <a:r>
              <a:rPr lang="zh-CN" altLang="en-US" sz="1000"/>
              <a:t>）为示波器系列增加了一种新的类型。</a:t>
            </a:r>
            <a:r>
              <a:rPr lang="en-US" altLang="zh-CN" sz="1000"/>
              <a:t>DPO</a:t>
            </a:r>
            <a:r>
              <a:rPr lang="zh-CN" altLang="en-US" sz="1000"/>
              <a:t>的体系结构使之能提供独特的捕获和显示能力，加速重构信号。</a:t>
            </a:r>
            <a:r>
              <a:rPr lang="en-US" altLang="zh-CN" sz="1000"/>
              <a:t>DSO </a:t>
            </a:r>
            <a:r>
              <a:rPr lang="zh-CN" altLang="en-US" sz="1000"/>
              <a:t>使用串行处理的体协结构来捕获、显示和分析信号；相对而言，</a:t>
            </a:r>
            <a:r>
              <a:rPr lang="en-US" altLang="zh-CN" sz="1000"/>
              <a:t>DPO</a:t>
            </a:r>
            <a:r>
              <a:rPr lang="zh-CN" altLang="en-US" sz="1000"/>
              <a:t>为完成这些功能采纳的是并行的体系结构，如图</a:t>
            </a:r>
            <a:r>
              <a:rPr lang="en-US" altLang="zh-CN" sz="1000"/>
              <a:t>18</a:t>
            </a:r>
            <a:r>
              <a:rPr lang="zh-CN" altLang="en-US" sz="1000"/>
              <a:t>所示。</a:t>
            </a:r>
            <a:r>
              <a:rPr lang="en-US" altLang="zh-CN" sz="1000"/>
              <a:t>DPO</a:t>
            </a:r>
            <a:r>
              <a:rPr lang="zh-CN" altLang="en-US" sz="1000"/>
              <a:t>采用</a:t>
            </a:r>
            <a:r>
              <a:rPr lang="en-US" altLang="zh-CN" sz="1000"/>
              <a:t>ASIC</a:t>
            </a:r>
            <a:r>
              <a:rPr lang="zh-CN" altLang="en-US" sz="1000"/>
              <a:t>硬件构架捕获波形图象，提供高速率的波形采集率，信号的可视化程度很高。它增加了证明数字系统中的瞬态事件的可能性。随后将对该并行处理体系结构进行阐述。</a:t>
            </a:r>
          </a:p>
          <a:p>
            <a:pPr eaLnBrk="1" hangingPunct="1"/>
            <a:endParaRPr lang="en-US" altLang="zh-CN"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02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501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327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302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993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293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217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73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654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496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173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323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81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5451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672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4978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9528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5993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85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625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5476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3180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1924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680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70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0310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838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946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9893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9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2572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68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458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653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0936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5702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181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6115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1930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85388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1651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557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5502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0325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586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60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1229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7588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0514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884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9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16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35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2023/10/6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83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1038">
            <a:extLst>
              <a:ext uri="{FF2B5EF4-FFF2-40B4-BE49-F238E27FC236}">
                <a16:creationId xmlns:a16="http://schemas.microsoft.com/office/drawing/2014/main" id="{A3FBFCA0-C27F-90C5-C4C3-0245CE8CB3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677" cy="9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45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656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1038">
            <a:extLst>
              <a:ext uri="{FF2B5EF4-FFF2-40B4-BE49-F238E27FC236}">
                <a16:creationId xmlns:a16="http://schemas.microsoft.com/office/drawing/2014/main" id="{3489B78D-0DED-AA81-8528-512CB6D3FC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677" cy="9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4406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1038">
            <a:extLst>
              <a:ext uri="{FF2B5EF4-FFF2-40B4-BE49-F238E27FC236}">
                <a16:creationId xmlns:a16="http://schemas.microsoft.com/office/drawing/2014/main" id="{761CFB8F-F707-7E9B-E974-55E77FF3CB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677" cy="9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9297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1038">
            <a:extLst>
              <a:ext uri="{FF2B5EF4-FFF2-40B4-BE49-F238E27FC236}">
                <a16:creationId xmlns:a16="http://schemas.microsoft.com/office/drawing/2014/main" id="{060AB6B0-107B-0FEC-101B-687F250EE1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677" cy="9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514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1038">
            <a:extLst>
              <a:ext uri="{FF2B5EF4-FFF2-40B4-BE49-F238E27FC236}">
                <a16:creationId xmlns:a16="http://schemas.microsoft.com/office/drawing/2014/main" id="{419E6612-E6F6-A2D6-98CF-BEBD3AC7AE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677" cy="90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41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Relationship Id="rId4" Type="http://schemas.openxmlformats.org/officeDocument/2006/relationships/image" Target="../media/image2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9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0.xml"/><Relationship Id="rId4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1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3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5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26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27.xml"/><Relationship Id="rId4" Type="http://schemas.openxmlformats.org/officeDocument/2006/relationships/image" Target="../media/image2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28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29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3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.wmf"/><Relationship Id="rId10" Type="http://schemas.openxmlformats.org/officeDocument/2006/relationships/image" Target="../media/image6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3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3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33.xml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35.xml"/><Relationship Id="rId4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36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67CC2AE-DDED-E2B6-E213-08BA585FC9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3750" y="1204615"/>
            <a:ext cx="8001000" cy="7842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zh-CN" altLang="en-US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电子技术基础</a:t>
            </a:r>
            <a:br>
              <a:rPr lang="en-US" altLang="zh-CN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5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实验二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26DC1A18-6E79-9FBC-3FB4-9E10D7410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5" y="4743450"/>
            <a:ext cx="7056438" cy="8651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noProof="1">
                <a:solidFill>
                  <a:srgbClr val="FF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工程实践中心</a:t>
            </a:r>
          </a:p>
        </p:txBody>
      </p:sp>
      <p:sp>
        <p:nvSpPr>
          <p:cNvPr id="3076" name="Rectangle 5">
            <a:extLst>
              <a:ext uri="{FF2B5EF4-FFF2-40B4-BE49-F238E27FC236}">
                <a16:creationId xmlns:a16="http://schemas.microsoft.com/office/drawing/2014/main" id="{FD038992-DB31-0A8E-87EE-6F50A891E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918" y="3044279"/>
            <a:ext cx="673616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4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RC</a:t>
            </a:r>
            <a:r>
              <a:rPr lang="zh-CN" altLang="en-US" sz="44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网络频率特性研究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546F839C-A41E-7A7C-095A-E180C063DD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718225" y="990600"/>
            <a:ext cx="3025775" cy="647700"/>
          </a:xfrm>
          <a:solidFill>
            <a:srgbClr val="FFFF00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3400" dirty="0"/>
              <a:t>示波器发展史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36599FB-50C2-62E1-DD72-0199910A8F2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955800"/>
            <a:ext cx="9040813" cy="4267200"/>
          </a:xfrm>
        </p:spPr>
        <p:txBody>
          <a:bodyPr/>
          <a:lstStyle/>
          <a:p>
            <a:pPr marL="469900" indent="-469900" eaLnBrk="1" hangingPunct="1"/>
            <a:r>
              <a:rPr lang="zh-CN" altLang="en-US" sz="3200" dirty="0"/>
              <a:t>数字示波器</a:t>
            </a:r>
            <a:r>
              <a:rPr lang="en-US" altLang="zh-CN" sz="3200" dirty="0">
                <a:latin typeface="Arial" panose="020B0604020202020204" pitchFamily="34" charset="0"/>
              </a:rPr>
              <a:t>——</a:t>
            </a:r>
            <a:r>
              <a:rPr lang="zh-CN" altLang="en-US" sz="3200" dirty="0"/>
              <a:t>模拟效果</a:t>
            </a:r>
            <a:r>
              <a:rPr lang="zh-CN" altLang="en-US" sz="2400" dirty="0"/>
              <a:t>（荧光效果</a:t>
            </a:r>
            <a:r>
              <a:rPr lang="en-US" altLang="zh-CN" sz="2400" dirty="0"/>
              <a:t>DPO</a:t>
            </a:r>
            <a:r>
              <a:rPr lang="zh-CN" altLang="en-US" sz="2400" dirty="0"/>
              <a:t>示波器）</a:t>
            </a:r>
          </a:p>
          <a:p>
            <a:pPr marL="908050" lvl="1" eaLnBrk="1" hangingPunct="1"/>
            <a:r>
              <a:rPr lang="zh-CN" altLang="en-US" sz="2800" dirty="0">
                <a:latin typeface="宋体" panose="02010600030101010101" pitchFamily="2" charset="-122"/>
              </a:rPr>
              <a:t>实时显示、存贮和分析复杂信号的三维信号信息：幅度、时间和整个时间的幅度分布。</a:t>
            </a:r>
          </a:p>
          <a:p>
            <a:pPr marL="908050" lvl="1" eaLnBrk="1" hangingPunct="1"/>
            <a:r>
              <a:rPr lang="zh-CN" altLang="en-US" sz="2800" dirty="0">
                <a:latin typeface="宋体" panose="02010600030101010101" pitchFamily="2" charset="-122"/>
              </a:rPr>
              <a:t>如</a:t>
            </a:r>
            <a:r>
              <a:rPr lang="en-US" altLang="zh-CN" sz="2800" dirty="0">
                <a:latin typeface="宋体" panose="02010600030101010101" pitchFamily="2" charset="-122"/>
              </a:rPr>
              <a:t>TEK</a:t>
            </a:r>
            <a:r>
              <a:rPr lang="zh-CN" altLang="en-US" sz="2800" dirty="0">
                <a:latin typeface="宋体" panose="02010600030101010101" pitchFamily="2" charset="-122"/>
              </a:rPr>
              <a:t>所说的数字荧光（</a:t>
            </a:r>
            <a:r>
              <a:rPr lang="en-US" altLang="zh-CN" sz="2800" dirty="0">
                <a:latin typeface="宋体" panose="02010600030101010101" pitchFamily="2" charset="-122"/>
              </a:rPr>
              <a:t>DPO</a:t>
            </a:r>
            <a:r>
              <a:rPr lang="zh-CN" altLang="en-US" sz="2800" dirty="0">
                <a:latin typeface="宋体" panose="02010600030101010101" pitchFamily="2" charset="-122"/>
              </a:rPr>
              <a:t>）、安捷伦的</a:t>
            </a:r>
            <a:r>
              <a:rPr lang="en-US" altLang="zh-CN" sz="2800" dirty="0" err="1">
                <a:latin typeface="宋体" panose="02010600030101010101" pitchFamily="2" charset="-122"/>
              </a:rPr>
              <a:t>MageZoom</a:t>
            </a:r>
            <a:r>
              <a:rPr lang="zh-CN" altLang="en-US" sz="2800" dirty="0">
                <a:latin typeface="宋体" panose="02010600030101010101" pitchFamily="2" charset="-122"/>
              </a:rPr>
              <a:t>技术。</a:t>
            </a:r>
          </a:p>
        </p:txBody>
      </p:sp>
      <p:pic>
        <p:nvPicPr>
          <p:cNvPr id="16388" name="Picture 4" descr="019">
            <a:extLst>
              <a:ext uri="{FF2B5EF4-FFF2-40B4-BE49-F238E27FC236}">
                <a16:creationId xmlns:a16="http://schemas.microsoft.com/office/drawing/2014/main" id="{7B1F42B9-AF6A-08AF-26F8-DC797DD5D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6" b="7890"/>
          <a:stretch>
            <a:fillRect/>
          </a:stretch>
        </p:blipFill>
        <p:spPr bwMode="auto">
          <a:xfrm>
            <a:off x="7535863" y="3933825"/>
            <a:ext cx="4543425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3">
            <a:extLst>
              <a:ext uri="{FF2B5EF4-FFF2-40B4-BE49-F238E27FC236}">
                <a16:creationId xmlns:a16="http://schemas.microsoft.com/office/drawing/2014/main" id="{DFB485F5-C015-6A7A-7448-24D5A3295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198A3CC-D6E7-F36E-6568-0A0D508AB88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992000" y="979488"/>
            <a:ext cx="8569325" cy="820737"/>
          </a:xfrm>
        </p:spPr>
        <p:txBody>
          <a:bodyPr/>
          <a:lstStyle/>
          <a:p>
            <a:pPr algn="ctr" eaLnBrk="1" hangingPunct="1"/>
            <a:r>
              <a:rPr lang="en-US" altLang="zh-CN" sz="3000" b="1" dirty="0">
                <a:solidFill>
                  <a:srgbClr val="0000FF"/>
                </a:solidFill>
              </a:rPr>
              <a:t>GDS-2102A</a:t>
            </a:r>
            <a:r>
              <a:rPr lang="zh-CN" altLang="en-US" sz="3000" b="1" dirty="0">
                <a:solidFill>
                  <a:srgbClr val="0000FF"/>
                </a:solidFill>
              </a:rPr>
              <a:t>数字双踪示波器面板与操作使用</a:t>
            </a:r>
            <a:endParaRPr lang="en-US" altLang="zh-CN" sz="3000" b="1" dirty="0">
              <a:solidFill>
                <a:srgbClr val="0000FF"/>
              </a:solidFill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E276C33-59B7-3E0A-E40C-9ED6034D0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18436" name="图片 1">
            <a:extLst>
              <a:ext uri="{FF2B5EF4-FFF2-40B4-BE49-F238E27FC236}">
                <a16:creationId xmlns:a16="http://schemas.microsoft.com/office/drawing/2014/main" id="{0EFE65B7-83D8-1A62-BC77-2EED871B8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1787525"/>
            <a:ext cx="8939212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91139">
            <a:extLst>
              <a:ext uri="{FF2B5EF4-FFF2-40B4-BE49-F238E27FC236}">
                <a16:creationId xmlns:a16="http://schemas.microsoft.com/office/drawing/2014/main" id="{1EB55FC4-120D-A0FA-C926-76D6F6E2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263775"/>
            <a:ext cx="5386388" cy="35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图片 91140">
            <a:extLst>
              <a:ext uri="{FF2B5EF4-FFF2-40B4-BE49-F238E27FC236}">
                <a16:creationId xmlns:a16="http://schemas.microsoft.com/office/drawing/2014/main" id="{69154AD3-C3EE-EC50-E620-9A29671D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1855788"/>
            <a:ext cx="4751388" cy="500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2">
            <a:extLst>
              <a:ext uri="{FF2B5EF4-FFF2-40B4-BE49-F238E27FC236}">
                <a16:creationId xmlns:a16="http://schemas.microsoft.com/office/drawing/2014/main" id="{3C7EC222-8B73-16D4-28AB-FB4599D3F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0" y="1068388"/>
            <a:ext cx="3887788" cy="649287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914400" eaLnBrk="1" hangingPunct="1"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0000"/>
                </a:solidFill>
                <a:latin typeface="Calibri Light" panose="020F0302020204030204" pitchFamily="34" charset="0"/>
                <a:ea typeface="等线 Light" panose="02010600030101010101" pitchFamily="2" charset="-122"/>
              </a:rPr>
              <a:t>数字示波器面板图</a:t>
            </a:r>
            <a:endParaRPr lang="zh-CN" altLang="en-US" sz="3600">
              <a:latin typeface="Calibri Light" panose="020F0302020204030204" pitchFamily="34" charset="0"/>
              <a:ea typeface="等线 Light" panose="02010600030101010101" pitchFamily="2" charset="-122"/>
            </a:endParaRPr>
          </a:p>
        </p:txBody>
      </p:sp>
      <p:sp>
        <p:nvSpPr>
          <p:cNvPr id="19461" name="Rectangle 3">
            <a:extLst>
              <a:ext uri="{FF2B5EF4-FFF2-40B4-BE49-F238E27FC236}">
                <a16:creationId xmlns:a16="http://schemas.microsoft.com/office/drawing/2014/main" id="{206AEC95-06B5-3EA6-A9DB-99C0EDD7B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04449">
            <a:extLst>
              <a:ext uri="{FF2B5EF4-FFF2-40B4-BE49-F238E27FC236}">
                <a16:creationId xmlns:a16="http://schemas.microsoft.com/office/drawing/2014/main" id="{B0ED9B9A-B112-C20C-36B3-1808A974E5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6350" y="1206500"/>
            <a:ext cx="4559300" cy="676275"/>
          </a:xfrm>
          <a:solidFill>
            <a:srgbClr val="66CCFF"/>
          </a:solidFill>
        </p:spPr>
        <p:txBody>
          <a:bodyPr/>
          <a:lstStyle/>
          <a:p>
            <a:pPr algn="ctr" eaLnBrk="1" hangingPunct="1"/>
            <a:r>
              <a:rPr lang="zh-CN" altLang="en-US" sz="3600" b="1" dirty="0">
                <a:solidFill>
                  <a:schemeClr val="bg1"/>
                </a:solidFill>
              </a:rPr>
              <a:t>基本操作与使用介绍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5248733-F549-F955-B9A5-CD0C29B7E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20484" name="图片 1">
            <a:extLst>
              <a:ext uri="{FF2B5EF4-FFF2-40B4-BE49-F238E27FC236}">
                <a16:creationId xmlns:a16="http://schemas.microsoft.com/office/drawing/2014/main" id="{2FE3C3C2-EBA0-6EE6-38A2-EDA29CCF9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2160588"/>
            <a:ext cx="8939212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5DC97F4-9F16-ACC7-BF41-BAF7AEADA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88" y="5699125"/>
            <a:ext cx="23764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打开示波器电源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6916B5B-48B4-52F0-A951-BDBF0BFA1F70}"/>
              </a:ext>
            </a:extLst>
          </p:cNvPr>
          <p:cNvCxnSpPr>
            <a:cxnSpLocks/>
          </p:cNvCxnSpPr>
          <p:nvPr/>
        </p:nvCxnSpPr>
        <p:spPr>
          <a:xfrm flipH="1">
            <a:off x="7213600" y="5111750"/>
            <a:ext cx="1330325" cy="10366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4BE4292-E89C-7301-0958-117814D66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4595813"/>
            <a:ext cx="201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连接测试探头</a:t>
            </a:r>
            <a:endParaRPr lang="zh-CN" altLang="en-US" sz="24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72F4CD-9116-14C7-B261-B26EB1078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3938588"/>
            <a:ext cx="401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红夹子夹在“</a:t>
            </a:r>
            <a:r>
              <a:rPr lang="en-US" altLang="zh-CN" sz="2400">
                <a:solidFill>
                  <a:srgbClr val="FF0000"/>
                </a:solidFill>
              </a:rPr>
              <a:t>2V”</a:t>
            </a:r>
            <a:r>
              <a:rPr lang="zh-CN" altLang="en-US" sz="2400">
                <a:solidFill>
                  <a:srgbClr val="FF0000"/>
                </a:solidFill>
              </a:rPr>
              <a:t>信号端口上</a:t>
            </a:r>
            <a:endParaRPr lang="zh-CN" altLang="en-US" sz="240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E20014-0070-3A8C-DB37-4F2CE4E6E1EB}"/>
              </a:ext>
            </a:extLst>
          </p:cNvPr>
          <p:cNvCxnSpPr>
            <a:cxnSpLocks/>
          </p:cNvCxnSpPr>
          <p:nvPr/>
        </p:nvCxnSpPr>
        <p:spPr>
          <a:xfrm>
            <a:off x="5546725" y="4487863"/>
            <a:ext cx="784225" cy="1604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E3FDA2E-F9EF-B954-CFC5-6B1D7B997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113" y="1128713"/>
            <a:ext cx="25193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按“</a:t>
            </a:r>
            <a:r>
              <a:rPr lang="en-US" altLang="zh-CN" sz="2400">
                <a:solidFill>
                  <a:srgbClr val="FF0000"/>
                </a:solidFill>
              </a:rPr>
              <a:t>Autoset”</a:t>
            </a:r>
            <a:r>
              <a:rPr lang="zh-CN" altLang="en-US" sz="2400">
                <a:solidFill>
                  <a:srgbClr val="FF0000"/>
                </a:solidFill>
              </a:rPr>
              <a:t>按键，等待波形出现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D0F0896-F0E2-99B1-891D-2DA3C5481717}"/>
              </a:ext>
            </a:extLst>
          </p:cNvPr>
          <p:cNvCxnSpPr>
            <a:cxnSpLocks/>
          </p:cNvCxnSpPr>
          <p:nvPr/>
        </p:nvCxnSpPr>
        <p:spPr>
          <a:xfrm flipH="1">
            <a:off x="10056813" y="1960563"/>
            <a:ext cx="863600" cy="6524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05473">
            <a:extLst>
              <a:ext uri="{FF2B5EF4-FFF2-40B4-BE49-F238E27FC236}">
                <a16:creationId xmlns:a16="http://schemas.microsoft.com/office/drawing/2014/main" id="{267A9293-55E5-AFEA-7E18-CCD3E1C0E7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52863" y="1009650"/>
            <a:ext cx="4486275" cy="676275"/>
          </a:xfrm>
          <a:solidFill>
            <a:srgbClr val="66CCFF"/>
          </a:solidFill>
        </p:spPr>
        <p:txBody>
          <a:bodyPr/>
          <a:lstStyle/>
          <a:p>
            <a:pPr algn="ctr" eaLnBrk="1" hangingPunct="1"/>
            <a:r>
              <a:rPr lang="zh-CN" altLang="en-US" sz="3600" b="1" dirty="0">
                <a:solidFill>
                  <a:schemeClr val="bg1"/>
                </a:solidFill>
              </a:rPr>
              <a:t>基本操作与使用介绍</a:t>
            </a:r>
          </a:p>
        </p:txBody>
      </p:sp>
      <p:pic>
        <p:nvPicPr>
          <p:cNvPr id="21507" name="图片 105476">
            <a:extLst>
              <a:ext uri="{FF2B5EF4-FFF2-40B4-BE49-F238E27FC236}">
                <a16:creationId xmlns:a16="http://schemas.microsoft.com/office/drawing/2014/main" id="{D81D9B51-8B99-FAFC-71A0-D3C843F5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697038"/>
            <a:ext cx="7800975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3">
            <a:extLst>
              <a:ext uri="{FF2B5EF4-FFF2-40B4-BE49-F238E27FC236}">
                <a16:creationId xmlns:a16="http://schemas.microsoft.com/office/drawing/2014/main" id="{400BB35A-86CD-1B17-8FBE-619F56898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3B33BBA3-A3A5-3791-B314-20C4600E628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73238"/>
            <a:ext cx="12071350" cy="1511300"/>
          </a:xfrm>
        </p:spPr>
        <p:txBody>
          <a:bodyPr lIns="92075" tIns="46038" rIns="92075" bIns="46038"/>
          <a:lstStyle/>
          <a:p>
            <a:pPr eaLnBrk="1" hangingPunct="1"/>
            <a:r>
              <a:rPr lang="zh-CN" altLang="en-US" sz="2200" b="1">
                <a:solidFill>
                  <a:schemeClr val="folHlink"/>
                </a:solidFill>
              </a:rPr>
              <a:t>        </a:t>
            </a:r>
            <a:r>
              <a:rPr lang="en-US" altLang="zh-CN" sz="2200" b="1">
                <a:solidFill>
                  <a:srgbClr val="FF0000"/>
                </a:solidFill>
              </a:rPr>
              <a:t>AFG-2225</a:t>
            </a:r>
            <a:r>
              <a:rPr lang="zh-CN" altLang="en-US" sz="2200" b="1">
                <a:solidFill>
                  <a:srgbClr val="FF0000"/>
                </a:solidFill>
              </a:rPr>
              <a:t>函数信号发生器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输出频率</a:t>
            </a:r>
            <a:r>
              <a:rPr lang="en-US" altLang="zh-CN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0.1Hz~5/12/25MHz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全数字合成信号，</a:t>
            </a:r>
            <a:r>
              <a:rPr lang="en-US" altLang="zh-CN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0.1Hz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分辨率</a:t>
            </a:r>
            <a:r>
              <a:rPr lang="en-US" altLang="zh-CN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内置标准波形含正弦波、方波、三角波、噪声波和任意波；幅值范围 </a:t>
            </a:r>
            <a:r>
              <a:rPr lang="en-US" altLang="zh-CN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(0.1Hz~20MHz):1 mVpp~10 Vpp (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接</a:t>
            </a:r>
            <a:r>
              <a:rPr lang="en-US" altLang="zh-CN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50Ω);2 mVpp~20 Vpp (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开路</a:t>
            </a:r>
            <a:r>
              <a:rPr lang="en-US" altLang="zh-CN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);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采样率：</a:t>
            </a:r>
            <a:r>
              <a:rPr lang="en-US" altLang="zh-CN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20MSa/s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采样率、</a:t>
            </a:r>
            <a:r>
              <a:rPr lang="en-US" altLang="zh-CN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位垂直分辨率、</a:t>
            </a:r>
            <a:r>
              <a:rPr lang="en-US" altLang="zh-CN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4k</a:t>
            </a:r>
            <a:r>
              <a:rPr lang="zh-CN" altLang="en-US" sz="2200" b="1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点记录长度的任意波形编辑功能</a:t>
            </a:r>
            <a:r>
              <a:rPr lang="zh-CN" altLang="en-US" sz="2200" b="1">
                <a:solidFill>
                  <a:srgbClr val="0000FF"/>
                </a:solidFill>
              </a:rPr>
              <a:t>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200" b="1">
              <a:solidFill>
                <a:srgbClr val="0000FF"/>
              </a:solidFill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8980238-F716-B8C8-9BFE-5D3421D8E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8925" y="1231900"/>
            <a:ext cx="6048375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000" b="1">
                <a:solidFill>
                  <a:srgbClr val="FF3300"/>
                </a:solidFill>
              </a:rPr>
              <a:t> </a:t>
            </a:r>
            <a:r>
              <a:rPr lang="en-US" altLang="zh-CN" sz="3000" b="1">
                <a:solidFill>
                  <a:srgbClr val="FF0000"/>
                </a:solidFill>
              </a:rPr>
              <a:t>AFG-2225</a:t>
            </a:r>
            <a:r>
              <a:rPr lang="zh-CN" altLang="en-US" sz="3000" b="1">
                <a:solidFill>
                  <a:srgbClr val="FF0000"/>
                </a:solidFill>
              </a:rPr>
              <a:t>函数信号发生器</a:t>
            </a:r>
            <a:r>
              <a:rPr lang="zh-CN" altLang="en-US" sz="3000" b="1">
                <a:solidFill>
                  <a:srgbClr val="FF3300"/>
                </a:solidFill>
              </a:rPr>
              <a:t>简介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B9CA6A06-3862-1450-EA85-659646F4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函数发生器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22533" name="图片 1">
            <a:extLst>
              <a:ext uri="{FF2B5EF4-FFF2-40B4-BE49-F238E27FC236}">
                <a16:creationId xmlns:a16="http://schemas.microsoft.com/office/drawing/2014/main" id="{45A7BBB6-3042-83C0-29AE-04A7FD518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3162300"/>
            <a:ext cx="8648700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2">
            <a:extLst>
              <a:ext uri="{FF2B5EF4-FFF2-40B4-BE49-F238E27FC236}">
                <a16:creationId xmlns:a16="http://schemas.microsoft.com/office/drawing/2014/main" id="{9A9C10D1-77B2-21B6-9440-6D7D55DDC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2112963"/>
            <a:ext cx="8648700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031AB1-688E-3263-8C09-0DAD021C2A29}"/>
              </a:ext>
            </a:extLst>
          </p:cNvPr>
          <p:cNvSpPr txBox="1"/>
          <p:nvPr/>
        </p:nvSpPr>
        <p:spPr>
          <a:xfrm>
            <a:off x="2197100" y="2451100"/>
            <a:ext cx="2808288" cy="339725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 anchorCtr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三色</a:t>
            </a:r>
            <a:r>
              <a:rPr lang="en-US" altLang="zh-CN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LCD 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显示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CCAD84-BB9B-E826-0E0E-7244246DF31B}"/>
              </a:ext>
            </a:extLst>
          </p:cNvPr>
          <p:cNvSpPr txBox="1"/>
          <p:nvPr/>
        </p:nvSpPr>
        <p:spPr>
          <a:xfrm>
            <a:off x="3475919" y="3715042"/>
            <a:ext cx="2232248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 anchorCtr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rgbClr val="0033CC"/>
                </a:solidFill>
                <a:latin typeface="+mn-lt"/>
              </a:rPr>
              <a:t>输入数值和参数，常与方向键和可调旋钮一起使用</a:t>
            </a:r>
            <a:endParaRPr lang="zh-CN" altLang="en-US" sz="14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33CC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18C89A-262D-A170-81E6-DE9CC48F0DE4}"/>
              </a:ext>
            </a:extLst>
          </p:cNvPr>
          <p:cNvSpPr txBox="1"/>
          <p:nvPr/>
        </p:nvSpPr>
        <p:spPr>
          <a:xfrm>
            <a:off x="6294228" y="1644591"/>
            <a:ext cx="151216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 anchorCtr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编辑数值和参数，步进</a:t>
            </a:r>
            <a:r>
              <a:rPr lang="en-US" altLang="zh-CN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 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位</a:t>
            </a:r>
            <a:endParaRPr lang="zh-CN" altLang="en-US" sz="1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0000FF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8BC50-3A50-E730-05F2-A38CCEA37FC9}"/>
              </a:ext>
            </a:extLst>
          </p:cNvPr>
          <p:cNvSpPr txBox="1"/>
          <p:nvPr/>
        </p:nvSpPr>
        <p:spPr>
          <a:xfrm>
            <a:off x="8183563" y="1771650"/>
            <a:ext cx="1439862" cy="585788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 anchorCtr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编辑参数时，用于选择数位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9F990-DBDA-834B-66C8-085EA216009A}"/>
              </a:ext>
            </a:extLst>
          </p:cNvPr>
          <p:cNvSpPr txBox="1"/>
          <p:nvPr/>
        </p:nvSpPr>
        <p:spPr>
          <a:xfrm>
            <a:off x="10601325" y="3429000"/>
            <a:ext cx="1439863" cy="58420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 anchorCtr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双输出端口</a:t>
            </a:r>
            <a:r>
              <a:rPr lang="en-US" altLang="zh-CN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(50Ω 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阻抗</a:t>
            </a:r>
            <a:r>
              <a:rPr lang="en-US" altLang="zh-CN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endParaRPr lang="zh-CN" altLang="en-US" sz="16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DB1D4-F02A-F755-C91A-C328D0124559}"/>
              </a:ext>
            </a:extLst>
          </p:cNvPr>
          <p:cNvSpPr txBox="1"/>
          <p:nvPr/>
        </p:nvSpPr>
        <p:spPr>
          <a:xfrm>
            <a:off x="5873750" y="5981700"/>
            <a:ext cx="1439863" cy="59055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 anchorCtr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noProof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操作键盘（操作见下页）</a:t>
            </a:r>
            <a:endParaRPr lang="zh-CN" altLang="en-US" sz="1600" b="1" noProof="1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C8021B-8BD2-A73A-5D17-4CBB28CAC66C}"/>
              </a:ext>
            </a:extLst>
          </p:cNvPr>
          <p:cNvSpPr txBox="1"/>
          <p:nvPr/>
        </p:nvSpPr>
        <p:spPr>
          <a:xfrm>
            <a:off x="7529513" y="5926138"/>
            <a:ext cx="1943100" cy="585787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 anchorCtr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noProof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output;/</a:t>
            </a:r>
            <a:r>
              <a:rPr lang="zh-CN" altLang="en-US" sz="1600" b="1" noProof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启动</a:t>
            </a:r>
            <a:r>
              <a:rPr lang="en-US" altLang="zh-CN" sz="1600" b="1" noProof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/</a:t>
            </a:r>
            <a:r>
              <a:rPr lang="zh-CN" altLang="en-US" sz="1600" b="1" noProof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关闭输出</a:t>
            </a:r>
            <a:r>
              <a:rPr lang="en-US" altLang="zh-CN" sz="1600" b="1" noProof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;</a:t>
            </a:r>
            <a:endParaRPr lang="en-US" altLang="zh-CN" sz="1600" b="1" noProof="1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9884B1-93F5-F6A1-48AF-8E712CA72136}"/>
              </a:ext>
            </a:extLst>
          </p:cNvPr>
          <p:cNvSpPr txBox="1"/>
          <p:nvPr/>
        </p:nvSpPr>
        <p:spPr>
          <a:xfrm>
            <a:off x="9458325" y="5619750"/>
            <a:ext cx="1295400" cy="585788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 anchorCtr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启动</a:t>
            </a:r>
            <a:r>
              <a:rPr lang="en-US" altLang="zh-CN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/</a:t>
            </a:r>
            <a:r>
              <a:rPr lang="zh-CN" altLang="en-US" sz="16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关闭仪器电源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38443C99-E13A-AF1D-743E-AEA8EA2D27F2}"/>
              </a:ext>
            </a:extLst>
          </p:cNvPr>
          <p:cNvSpPr txBox="1"/>
          <p:nvPr/>
        </p:nvSpPr>
        <p:spPr>
          <a:xfrm>
            <a:off x="3863975" y="4651375"/>
            <a:ext cx="1728788" cy="346075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 anchorCtr="1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noProof="1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  <a:cs typeface="+mn-ea"/>
              </a:rPr>
              <a:t>函数参数操作键</a:t>
            </a:r>
            <a:endParaRPr lang="zh-CN" altLang="en-US" sz="1600" b="1" noProof="1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3564" name="Rectangle 2">
            <a:extLst>
              <a:ext uri="{FF2B5EF4-FFF2-40B4-BE49-F238E27FC236}">
                <a16:creationId xmlns:a16="http://schemas.microsoft.com/office/drawing/2014/main" id="{6E073D06-5275-4B11-D14B-27DFEAA18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663" y="935038"/>
            <a:ext cx="37449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rgbClr val="FF3300"/>
                </a:solidFill>
              </a:rPr>
              <a:t>  </a:t>
            </a:r>
            <a:r>
              <a:rPr lang="zh-CN" altLang="en-US" sz="3600" b="1">
                <a:solidFill>
                  <a:srgbClr val="FF3300"/>
                </a:solidFill>
              </a:rPr>
              <a:t>面板功能</a:t>
            </a:r>
          </a:p>
        </p:txBody>
      </p:sp>
      <p:sp>
        <p:nvSpPr>
          <p:cNvPr id="23565" name="Rectangle 3">
            <a:extLst>
              <a:ext uri="{FF2B5EF4-FFF2-40B4-BE49-F238E27FC236}">
                <a16:creationId xmlns:a16="http://schemas.microsoft.com/office/drawing/2014/main" id="{5DF23D67-8083-6D3E-05D4-AB6176EBC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函数发生器</a:t>
            </a:r>
            <a:endParaRPr lang="zh-CN" altLang="en-US" sz="3600">
              <a:solidFill>
                <a:srgbClr val="FF0000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9A11FD0-288F-0A96-59E7-6AA648B9A853}"/>
              </a:ext>
            </a:extLst>
          </p:cNvPr>
          <p:cNvCxnSpPr/>
          <p:nvPr/>
        </p:nvCxnSpPr>
        <p:spPr>
          <a:xfrm flipH="1">
            <a:off x="2927350" y="2741613"/>
            <a:ext cx="215900" cy="635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C831AD3-D86E-FA85-9647-1B3CA36155BC}"/>
              </a:ext>
            </a:extLst>
          </p:cNvPr>
          <p:cNvCxnSpPr>
            <a:cxnSpLocks/>
          </p:cNvCxnSpPr>
          <p:nvPr/>
        </p:nvCxnSpPr>
        <p:spPr>
          <a:xfrm flipV="1">
            <a:off x="5768975" y="3822700"/>
            <a:ext cx="407988" cy="127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B45B64E-EA63-FE46-3BC1-8A74CE20F815}"/>
              </a:ext>
            </a:extLst>
          </p:cNvPr>
          <p:cNvCxnSpPr>
            <a:cxnSpLocks/>
          </p:cNvCxnSpPr>
          <p:nvPr/>
        </p:nvCxnSpPr>
        <p:spPr>
          <a:xfrm>
            <a:off x="5657850" y="4816475"/>
            <a:ext cx="1655763" cy="523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B7923D5-2B44-8EE9-18A8-9C53DB53BEEF}"/>
              </a:ext>
            </a:extLst>
          </p:cNvPr>
          <p:cNvCxnSpPr>
            <a:cxnSpLocks/>
          </p:cNvCxnSpPr>
          <p:nvPr/>
        </p:nvCxnSpPr>
        <p:spPr>
          <a:xfrm flipV="1">
            <a:off x="8450263" y="4816475"/>
            <a:ext cx="166687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4F0F1FE-DF35-6E6C-73CF-5A8292A1C9E6}"/>
              </a:ext>
            </a:extLst>
          </p:cNvPr>
          <p:cNvCxnSpPr>
            <a:cxnSpLocks/>
          </p:cNvCxnSpPr>
          <p:nvPr/>
        </p:nvCxnSpPr>
        <p:spPr>
          <a:xfrm>
            <a:off x="8501063" y="2420938"/>
            <a:ext cx="258762" cy="1485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AEFAC25-C0E0-D09B-5CAF-C8C3FEAEA06C}"/>
              </a:ext>
            </a:extLst>
          </p:cNvPr>
          <p:cNvCxnSpPr>
            <a:cxnSpLocks/>
          </p:cNvCxnSpPr>
          <p:nvPr/>
        </p:nvCxnSpPr>
        <p:spPr>
          <a:xfrm>
            <a:off x="7004050" y="2254250"/>
            <a:ext cx="1446213" cy="8937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1">
            <a:extLst>
              <a:ext uri="{FF2B5EF4-FFF2-40B4-BE49-F238E27FC236}">
                <a16:creationId xmlns:a16="http://schemas.microsoft.com/office/drawing/2014/main" id="{F20AC5C6-6E3F-5E4E-E537-40435162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2022475"/>
            <a:ext cx="9604375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2">
            <a:extLst>
              <a:ext uri="{FF2B5EF4-FFF2-40B4-BE49-F238E27FC236}">
                <a16:creationId xmlns:a16="http://schemas.microsoft.com/office/drawing/2014/main" id="{CF22A306-D9C7-5BC7-8E90-17A4A15B035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3438"/>
            <a:ext cx="4248150" cy="828675"/>
          </a:xfrm>
        </p:spPr>
        <p:txBody>
          <a:bodyPr/>
          <a:lstStyle/>
          <a:p>
            <a:pPr eaLnBrk="1" hangingPunct="1"/>
            <a:r>
              <a:rPr lang="en-US" altLang="zh-CN" sz="3600" b="1">
                <a:solidFill>
                  <a:srgbClr val="FF3300"/>
                </a:solidFill>
              </a:rPr>
              <a:t>    </a:t>
            </a:r>
            <a:r>
              <a:rPr lang="zh-CN" altLang="en-US" sz="3600" b="1">
                <a:solidFill>
                  <a:srgbClr val="FF3300"/>
                </a:solidFill>
              </a:rPr>
              <a:t>功能键说明</a:t>
            </a:r>
          </a:p>
        </p:txBody>
      </p:sp>
      <p:sp>
        <p:nvSpPr>
          <p:cNvPr id="24580" name="AutoShape 6">
            <a:extLst>
              <a:ext uri="{FF2B5EF4-FFF2-40B4-BE49-F238E27FC236}">
                <a16:creationId xmlns:a16="http://schemas.microsoft.com/office/drawing/2014/main" id="{18DFEC98-BF5D-9B19-15C0-F31ED4EB3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833438"/>
            <a:ext cx="1831975" cy="1062037"/>
          </a:xfrm>
          <a:prstGeom prst="wedgeRoundRectCallout">
            <a:avLst>
              <a:gd name="adj1" fmla="val -10722"/>
              <a:gd name="adj2" fmla="val 35584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b="1">
                <a:solidFill>
                  <a:srgbClr val="FF0000"/>
                </a:solidFill>
              </a:rPr>
              <a:t>waveform</a:t>
            </a:r>
            <a:r>
              <a:rPr lang="zh-CN" altLang="en-US" sz="1200" b="1">
                <a:solidFill>
                  <a:srgbClr val="FF0000"/>
                </a:solidFill>
              </a:rPr>
              <a:t>键用于选择输出波形类型</a:t>
            </a:r>
            <a:r>
              <a:rPr lang="en-US" altLang="zh-CN" sz="1200" b="1">
                <a:solidFill>
                  <a:srgbClr val="FF0000"/>
                </a:solidFill>
              </a:rPr>
              <a:t>:</a:t>
            </a:r>
            <a:r>
              <a:rPr lang="zh-CN" altLang="en-US" sz="1200" b="1">
                <a:solidFill>
                  <a:srgbClr val="FF0000"/>
                </a:solidFill>
              </a:rPr>
              <a:t>正弦波</a:t>
            </a:r>
            <a:r>
              <a:rPr lang="en-US" altLang="zh-CN" sz="1200" b="1">
                <a:solidFill>
                  <a:srgbClr val="FF0000"/>
                </a:solidFill>
              </a:rPr>
              <a:t>, </a:t>
            </a:r>
            <a:r>
              <a:rPr lang="zh-CN" altLang="en-US" sz="1200" b="1">
                <a:solidFill>
                  <a:srgbClr val="FF0000"/>
                </a:solidFill>
              </a:rPr>
              <a:t>方波</a:t>
            </a:r>
            <a:r>
              <a:rPr lang="en-US" altLang="zh-CN" sz="1200" b="1">
                <a:solidFill>
                  <a:srgbClr val="FF0000"/>
                </a:solidFill>
              </a:rPr>
              <a:t>, </a:t>
            </a:r>
            <a:r>
              <a:rPr lang="zh-CN" altLang="en-US" sz="1200" b="1">
                <a:solidFill>
                  <a:srgbClr val="FF0000"/>
                </a:solidFill>
              </a:rPr>
              <a:t>三角波</a:t>
            </a:r>
            <a:r>
              <a:rPr lang="en-US" altLang="zh-CN" sz="1200" b="1">
                <a:solidFill>
                  <a:srgbClr val="FF0000"/>
                </a:solidFill>
              </a:rPr>
              <a:t>, </a:t>
            </a:r>
            <a:r>
              <a:rPr lang="zh-CN" altLang="en-US" sz="1200" b="1">
                <a:solidFill>
                  <a:srgbClr val="FF0000"/>
                </a:solidFill>
              </a:rPr>
              <a:t>噪声波</a:t>
            </a:r>
            <a:endParaRPr lang="en-US" altLang="zh-CN" sz="1200" b="1">
              <a:solidFill>
                <a:srgbClr val="FF0000"/>
              </a:solidFill>
            </a:endParaRPr>
          </a:p>
        </p:txBody>
      </p:sp>
      <p:sp>
        <p:nvSpPr>
          <p:cNvPr id="24581" name="AutoShape 6">
            <a:extLst>
              <a:ext uri="{FF2B5EF4-FFF2-40B4-BE49-F238E27FC236}">
                <a16:creationId xmlns:a16="http://schemas.microsoft.com/office/drawing/2014/main" id="{E0F2539B-90D0-72AA-FDFC-DCC0959CD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8238" y="827088"/>
            <a:ext cx="619125" cy="1063625"/>
          </a:xfrm>
          <a:prstGeom prst="wedgeRoundRectCallout">
            <a:avLst>
              <a:gd name="adj1" fmla="val -102833"/>
              <a:gd name="adj2" fmla="val 363731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设置波形频率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24582" name="AutoShape 6">
            <a:extLst>
              <a:ext uri="{FF2B5EF4-FFF2-40B4-BE49-F238E27FC236}">
                <a16:creationId xmlns:a16="http://schemas.microsoft.com/office/drawing/2014/main" id="{87AF34EE-27FB-E8D1-D1D7-D6C3F9FD2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838200"/>
            <a:ext cx="619125" cy="649288"/>
          </a:xfrm>
          <a:prstGeom prst="wedgeRoundRectCallout">
            <a:avLst>
              <a:gd name="adj1" fmla="val -109954"/>
              <a:gd name="adj2" fmla="val 615282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设置波形幅值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24583" name="AutoShape 6">
            <a:extLst>
              <a:ext uri="{FF2B5EF4-FFF2-40B4-BE49-F238E27FC236}">
                <a16:creationId xmlns:a16="http://schemas.microsoft.com/office/drawing/2014/main" id="{5A5C440B-6420-BD6D-3853-FB640407E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0788" y="839788"/>
            <a:ext cx="619125" cy="825500"/>
          </a:xfrm>
          <a:prstGeom prst="wedgeRoundRectCallout">
            <a:avLst>
              <a:gd name="adj1" fmla="val -126597"/>
              <a:gd name="adj2" fmla="val 473222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OFST 设置波形的DC 偏置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24584" name="AutoShape 6">
            <a:extLst>
              <a:ext uri="{FF2B5EF4-FFF2-40B4-BE49-F238E27FC236}">
                <a16:creationId xmlns:a16="http://schemas.microsoft.com/office/drawing/2014/main" id="{AED343D3-5884-6949-9E43-2EA565235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8775" y="1847850"/>
            <a:ext cx="1150938" cy="504825"/>
          </a:xfrm>
          <a:prstGeom prst="wedgeRoundRectCallout">
            <a:avLst>
              <a:gd name="adj1" fmla="val 55829"/>
              <a:gd name="adj2" fmla="val 44347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0000"/>
                </a:solidFill>
              </a:rPr>
              <a:t>设置方波和三角波的占空比</a:t>
            </a:r>
            <a:endParaRPr lang="zh-CN" altLang="en-US" sz="1200" b="1">
              <a:solidFill>
                <a:srgbClr val="FF0000"/>
              </a:solidFill>
            </a:endParaRPr>
          </a:p>
        </p:txBody>
      </p:sp>
      <p:sp>
        <p:nvSpPr>
          <p:cNvPr id="24585" name="AutoShape 6">
            <a:extLst>
              <a:ext uri="{FF2B5EF4-FFF2-40B4-BE49-F238E27FC236}">
                <a16:creationId xmlns:a16="http://schemas.microsoft.com/office/drawing/2014/main" id="{F19B99ED-88F6-60C5-E398-FE12E54DF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188" y="2451100"/>
            <a:ext cx="779462" cy="993775"/>
          </a:xfrm>
          <a:prstGeom prst="wedgeRoundRectCallout">
            <a:avLst>
              <a:gd name="adj1" fmla="val -94287"/>
              <a:gd name="adj2" fmla="val 139977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 b="1">
                <a:solidFill>
                  <a:srgbClr val="FF0000"/>
                </a:solidFill>
              </a:rPr>
              <a:t>用于通道切换</a:t>
            </a:r>
          </a:p>
        </p:txBody>
      </p:sp>
      <p:sp>
        <p:nvSpPr>
          <p:cNvPr id="24586" name="Rectangle 3">
            <a:extLst>
              <a:ext uri="{FF2B5EF4-FFF2-40B4-BE49-F238E27FC236}">
                <a16:creationId xmlns:a16="http://schemas.microsoft.com/office/drawing/2014/main" id="{C898F2CA-5F75-346C-775D-32FB5AB39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函数发生器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1">
            <a:extLst>
              <a:ext uri="{FF2B5EF4-FFF2-40B4-BE49-F238E27FC236}">
                <a16:creationId xmlns:a16="http://schemas.microsoft.com/office/drawing/2014/main" id="{D3DFC751-7352-137E-D6BC-E03D9F7F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2205038"/>
            <a:ext cx="11520487" cy="4645025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矩形 73732">
            <a:extLst>
              <a:ext uri="{FF2B5EF4-FFF2-40B4-BE49-F238E27FC236}">
                <a16:creationId xmlns:a16="http://schemas.microsoft.com/office/drawing/2014/main" id="{7DEEADA8-42BA-7FE2-BFBB-0309C1528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1120775"/>
            <a:ext cx="321151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TH1912/A </a:t>
            </a:r>
            <a:r>
              <a:rPr lang="zh-CN" altLang="en-US" sz="3200" b="1">
                <a:solidFill>
                  <a:srgbClr val="FF0000"/>
                </a:solidFill>
              </a:rPr>
              <a:t>的面板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47916A25-B002-3D3E-1F51-257D45254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 b="1">
                <a:solidFill>
                  <a:srgbClr val="FF0000"/>
                </a:solidFill>
              </a:rPr>
              <a:t>交流毫伏表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1">
            <a:extLst>
              <a:ext uri="{FF2B5EF4-FFF2-40B4-BE49-F238E27FC236}">
                <a16:creationId xmlns:a16="http://schemas.microsoft.com/office/drawing/2014/main" id="{93DAAA40-E751-5542-0481-83BAFB657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133600"/>
            <a:ext cx="11953875" cy="4608513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线形标注 1 75779">
            <a:extLst>
              <a:ext uri="{FF2B5EF4-FFF2-40B4-BE49-F238E27FC236}">
                <a16:creationId xmlns:a16="http://schemas.microsoft.com/office/drawing/2014/main" id="{FDBC3BD7-D08E-8E95-1576-34D0638354F2}"/>
              </a:ext>
            </a:extLst>
          </p:cNvPr>
          <p:cNvSpPr>
            <a:spLocks/>
          </p:cNvSpPr>
          <p:nvPr/>
        </p:nvSpPr>
        <p:spPr bwMode="auto">
          <a:xfrm rot="10800000">
            <a:off x="1992313" y="1196975"/>
            <a:ext cx="4464050" cy="936625"/>
          </a:xfrm>
          <a:prstGeom prst="borderCallout1">
            <a:avLst>
              <a:gd name="adj1" fmla="val 87796"/>
              <a:gd name="adj2" fmla="val -1708"/>
              <a:gd name="adj3" fmla="val -52884"/>
              <a:gd name="adj4" fmla="val -12662"/>
            </a:avLst>
          </a:prstGeom>
          <a:solidFill>
            <a:srgbClr val="FFFF99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rot="108000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>
                <a:solidFill>
                  <a:srgbClr val="0000FF"/>
                </a:solidFill>
              </a:rPr>
              <a:t>选择测量功能</a:t>
            </a:r>
            <a:r>
              <a:rPr lang="en-US" altLang="zh-CN" sz="1400" b="1">
                <a:solidFill>
                  <a:srgbClr val="0000FF"/>
                </a:solidFill>
              </a:rPr>
              <a:t>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>
                <a:solidFill>
                  <a:srgbClr val="0000FF"/>
                </a:solidFill>
              </a:rPr>
              <a:t>交流电压有效值（</a:t>
            </a:r>
            <a:r>
              <a:rPr lang="en-US" altLang="zh-CN" sz="1400" b="1">
                <a:solidFill>
                  <a:srgbClr val="0000FF"/>
                </a:solidFill>
              </a:rPr>
              <a:t>V</a:t>
            </a:r>
            <a:r>
              <a:rPr lang="zh-CN" altLang="en-US" sz="1400" b="1">
                <a:solidFill>
                  <a:srgbClr val="0000FF"/>
                </a:solidFill>
              </a:rPr>
              <a:t>）、电压峰峰值（</a:t>
            </a:r>
            <a:r>
              <a:rPr lang="en-US" altLang="zh-CN" sz="1400" b="1">
                <a:solidFill>
                  <a:srgbClr val="0000FF"/>
                </a:solidFill>
              </a:rPr>
              <a:t>Vp-p</a:t>
            </a:r>
            <a:r>
              <a:rPr lang="zh-CN" altLang="en-US" sz="1400" b="1">
                <a:solidFill>
                  <a:srgbClr val="0000FF"/>
                </a:solidFill>
              </a:rPr>
              <a:t>）、功率（</a:t>
            </a:r>
            <a:r>
              <a:rPr lang="en-US" altLang="zh-CN" sz="1400" b="1">
                <a:solidFill>
                  <a:srgbClr val="0000FF"/>
                </a:solidFill>
              </a:rPr>
              <a:t>W</a:t>
            </a:r>
            <a:r>
              <a:rPr lang="zh-CN" altLang="en-US" sz="1400" b="1">
                <a:solidFill>
                  <a:srgbClr val="0000FF"/>
                </a:solidFill>
              </a:rPr>
              <a:t>）、功率电平（</a:t>
            </a:r>
            <a:r>
              <a:rPr lang="en-US" altLang="zh-CN" sz="1400" b="1">
                <a:solidFill>
                  <a:srgbClr val="0000FF"/>
                </a:solidFill>
              </a:rPr>
              <a:t>dBm</a:t>
            </a:r>
            <a:r>
              <a:rPr lang="zh-CN" altLang="en-US" sz="1400" b="1">
                <a:solidFill>
                  <a:srgbClr val="0000FF"/>
                </a:solidFill>
              </a:rPr>
              <a:t>）、电压电平（</a:t>
            </a:r>
            <a:r>
              <a:rPr lang="en-US" altLang="zh-CN" sz="1400" b="1">
                <a:solidFill>
                  <a:srgbClr val="0000FF"/>
                </a:solidFill>
              </a:rPr>
              <a:t>dBV</a:t>
            </a:r>
            <a:r>
              <a:rPr lang="zh-CN" altLang="en-US" sz="1400" b="1">
                <a:solidFill>
                  <a:srgbClr val="0000FF"/>
                </a:solidFill>
              </a:rPr>
              <a:t>、</a:t>
            </a:r>
            <a:r>
              <a:rPr lang="en-US" altLang="zh-CN" sz="1400" b="1">
                <a:solidFill>
                  <a:srgbClr val="0000FF"/>
                </a:solidFill>
              </a:rPr>
              <a:t>dBmV</a:t>
            </a:r>
            <a:r>
              <a:rPr lang="zh-CN" altLang="en-US" sz="1400" b="1">
                <a:solidFill>
                  <a:srgbClr val="0000FF"/>
                </a:solidFill>
              </a:rPr>
              <a:t>、</a:t>
            </a:r>
            <a:r>
              <a:rPr lang="en-US" altLang="zh-CN" sz="1400" b="1">
                <a:solidFill>
                  <a:srgbClr val="0000FF"/>
                </a:solidFill>
              </a:rPr>
              <a:t>dB.V</a:t>
            </a:r>
            <a:r>
              <a:rPr lang="zh-CN" altLang="en-US" sz="1400" b="1">
                <a:solidFill>
                  <a:srgbClr val="0000FF"/>
                </a:solidFill>
              </a:rPr>
              <a:t>）、相对测量值（</a:t>
            </a:r>
            <a:r>
              <a:rPr lang="en-US" altLang="zh-CN" sz="1400" b="1">
                <a:solidFill>
                  <a:srgbClr val="0000FF"/>
                </a:solidFill>
              </a:rPr>
              <a:t>dB</a:t>
            </a:r>
            <a:r>
              <a:rPr lang="zh-CN" altLang="en-US" sz="1400" b="1">
                <a:solidFill>
                  <a:srgbClr val="0000FF"/>
                </a:solidFill>
              </a:rPr>
              <a:t>）。</a:t>
            </a:r>
          </a:p>
        </p:txBody>
      </p:sp>
      <p:sp>
        <p:nvSpPr>
          <p:cNvPr id="26628" name="圆角矩形 75780">
            <a:extLst>
              <a:ext uri="{FF2B5EF4-FFF2-40B4-BE49-F238E27FC236}">
                <a16:creationId xmlns:a16="http://schemas.microsoft.com/office/drawing/2014/main" id="{1391460A-7BC7-9406-C283-0FCB96BED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88" y="2457450"/>
            <a:ext cx="2046287" cy="1792288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6629" name="线形标注 1 75781">
            <a:extLst>
              <a:ext uri="{FF2B5EF4-FFF2-40B4-BE49-F238E27FC236}">
                <a16:creationId xmlns:a16="http://schemas.microsoft.com/office/drawing/2014/main" id="{8691F4E2-8DAF-EA06-42F8-1461EC762082}"/>
              </a:ext>
            </a:extLst>
          </p:cNvPr>
          <p:cNvSpPr>
            <a:spLocks/>
          </p:cNvSpPr>
          <p:nvPr/>
        </p:nvSpPr>
        <p:spPr bwMode="auto">
          <a:xfrm rot="10800000">
            <a:off x="9742488" y="3968750"/>
            <a:ext cx="1797050" cy="936625"/>
          </a:xfrm>
          <a:prstGeom prst="borderCallout1">
            <a:avLst>
              <a:gd name="adj1" fmla="val 87796"/>
              <a:gd name="adj2" fmla="val 104236"/>
              <a:gd name="adj3" fmla="val -42139"/>
              <a:gd name="adj4" fmla="val 135079"/>
            </a:avLst>
          </a:prstGeom>
          <a:solidFill>
            <a:srgbClr val="FFFF99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rot="108000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400" b="1">
                <a:solidFill>
                  <a:srgbClr val="0000FF"/>
                </a:solidFill>
              </a:rPr>
              <a:t>Trig/Hold 键</a:t>
            </a:r>
            <a:r>
              <a:rPr lang="zh-CN" altLang="en-US" sz="1400" b="1">
                <a:solidFill>
                  <a:srgbClr val="0000FF"/>
                </a:solidFill>
              </a:rPr>
              <a:t>：</a:t>
            </a:r>
            <a:endParaRPr lang="zh-CN" altLang="zh-CN" sz="1400" b="1">
              <a:solidFill>
                <a:srgbClr val="0000FF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400" b="1">
                <a:solidFill>
                  <a:srgbClr val="0000FF"/>
                </a:solidFill>
              </a:rPr>
              <a:t>从前面板触发一次测量+ 锁定一个稳定的读数</a:t>
            </a:r>
            <a:endParaRPr lang="zh-CN" altLang="en-US" sz="1400" b="1">
              <a:solidFill>
                <a:srgbClr val="0000FF"/>
              </a:solidFill>
            </a:endParaRPr>
          </a:p>
        </p:txBody>
      </p:sp>
      <p:sp>
        <p:nvSpPr>
          <p:cNvPr id="26630" name="线形标注 1 75782">
            <a:extLst>
              <a:ext uri="{FF2B5EF4-FFF2-40B4-BE49-F238E27FC236}">
                <a16:creationId xmlns:a16="http://schemas.microsoft.com/office/drawing/2014/main" id="{38A2B85B-EDAF-8149-D7CD-6D880955C3F6}"/>
              </a:ext>
            </a:extLst>
          </p:cNvPr>
          <p:cNvSpPr>
            <a:spLocks/>
          </p:cNvSpPr>
          <p:nvPr/>
        </p:nvSpPr>
        <p:spPr bwMode="auto">
          <a:xfrm rot="10800000">
            <a:off x="1585913" y="5243513"/>
            <a:ext cx="4752975" cy="936625"/>
          </a:xfrm>
          <a:prstGeom prst="borderCallout1">
            <a:avLst>
              <a:gd name="adj1" fmla="val 87796"/>
              <a:gd name="adj2" fmla="val -1606"/>
              <a:gd name="adj3" fmla="val 22134"/>
              <a:gd name="adj4" fmla="val -14838"/>
            </a:avLst>
          </a:prstGeom>
          <a:solidFill>
            <a:srgbClr val="FFFF99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rot="108000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400" b="1">
                <a:solidFill>
                  <a:srgbClr val="0000FF"/>
                </a:solidFill>
              </a:rPr>
              <a:t>菜单操作键+ 打开/关闭菜单</a:t>
            </a:r>
            <a:r>
              <a:rPr lang="zh-CN" altLang="en-US" sz="1400" b="1">
                <a:solidFill>
                  <a:srgbClr val="0000FF"/>
                </a:solidFill>
              </a:rPr>
              <a:t>：</a:t>
            </a:r>
            <a:r>
              <a:rPr lang="zh-CN" altLang="zh-CN" sz="1400" b="1">
                <a:solidFill>
                  <a:srgbClr val="0000FF"/>
                </a:solidFill>
              </a:rPr>
              <a:t>在同一级菜单移动可选项</a:t>
            </a:r>
            <a:r>
              <a:rPr lang="zh-CN" altLang="en-US" sz="1400" b="1">
                <a:solidFill>
                  <a:srgbClr val="0000FF"/>
                </a:solidFill>
              </a:rPr>
              <a:t>，</a:t>
            </a:r>
            <a:r>
              <a:rPr lang="zh-CN" altLang="zh-CN" sz="1400" b="1">
                <a:solidFill>
                  <a:srgbClr val="0000FF"/>
                </a:solidFill>
              </a:rPr>
              <a:t>移动菜单到上一级</a:t>
            </a:r>
            <a:r>
              <a:rPr lang="zh-CN" altLang="en-US" sz="1400" b="1">
                <a:solidFill>
                  <a:srgbClr val="0000FF"/>
                </a:solidFill>
              </a:rPr>
              <a:t>，</a:t>
            </a:r>
            <a:r>
              <a:rPr lang="zh-CN" altLang="zh-CN" sz="1400" b="1">
                <a:solidFill>
                  <a:srgbClr val="0000FF"/>
                </a:solidFill>
              </a:rPr>
              <a:t>移动菜单到下一级</a:t>
            </a:r>
            <a:r>
              <a:rPr lang="zh-CN" altLang="en-US" sz="1400" b="1">
                <a:solidFill>
                  <a:srgbClr val="0000FF"/>
                </a:solidFill>
              </a:rPr>
              <a:t>，</a:t>
            </a:r>
            <a:r>
              <a:rPr lang="zh-CN" altLang="zh-CN" sz="1400" b="1">
                <a:solidFill>
                  <a:srgbClr val="0000FF"/>
                </a:solidFill>
              </a:rPr>
              <a:t>( ENTER) 保存 “参数”级的参数改变</a:t>
            </a:r>
            <a:r>
              <a:rPr lang="zh-CN" altLang="en-US" sz="1400" b="1">
                <a:solidFill>
                  <a:srgbClr val="0000FF"/>
                </a:solidFill>
              </a:rPr>
              <a:t>。</a:t>
            </a:r>
            <a:r>
              <a:rPr lang="zh-CN" altLang="zh-CN" sz="1400" b="1">
                <a:solidFill>
                  <a:srgbClr val="0000FF"/>
                </a:solidFill>
              </a:rPr>
              <a:t>在数值设置时，取消( Esc ) 数值的设定，回到“命令”级</a:t>
            </a:r>
            <a:endParaRPr lang="zh-CN" altLang="en-US" sz="1400" b="1">
              <a:solidFill>
                <a:srgbClr val="0000FF"/>
              </a:solidFill>
            </a:endParaRPr>
          </a:p>
        </p:txBody>
      </p:sp>
      <p:sp>
        <p:nvSpPr>
          <p:cNvPr id="26631" name="线形标注 1 75783">
            <a:extLst>
              <a:ext uri="{FF2B5EF4-FFF2-40B4-BE49-F238E27FC236}">
                <a16:creationId xmlns:a16="http://schemas.microsoft.com/office/drawing/2014/main" id="{6C794FD0-09F7-68E9-B161-D9AD8F5A5488}"/>
              </a:ext>
            </a:extLst>
          </p:cNvPr>
          <p:cNvSpPr>
            <a:spLocks/>
          </p:cNvSpPr>
          <p:nvPr/>
        </p:nvSpPr>
        <p:spPr bwMode="auto">
          <a:xfrm rot="10800000">
            <a:off x="2287588" y="4079875"/>
            <a:ext cx="4176712" cy="504825"/>
          </a:xfrm>
          <a:prstGeom prst="borderCallout1">
            <a:avLst>
              <a:gd name="adj1" fmla="val 77356"/>
              <a:gd name="adj2" fmla="val -1829"/>
              <a:gd name="adj3" fmla="val -143398"/>
              <a:gd name="adj4" fmla="val -12963"/>
            </a:avLst>
          </a:prstGeom>
          <a:solidFill>
            <a:srgbClr val="FFFF99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rot="108000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400" b="1">
                <a:solidFill>
                  <a:srgbClr val="0000FF"/>
                </a:solidFill>
              </a:rPr>
              <a:t>速度和双显开关2nd</a:t>
            </a:r>
            <a:r>
              <a:rPr lang="zh-CN" altLang="en-US" sz="1400" b="1">
                <a:solidFill>
                  <a:srgbClr val="0000FF"/>
                </a:solidFill>
              </a:rPr>
              <a:t>：</a:t>
            </a:r>
            <a:r>
              <a:rPr lang="zh-CN" altLang="zh-CN" sz="1400" b="1">
                <a:solidFill>
                  <a:srgbClr val="0000FF"/>
                </a:solidFill>
              </a:rPr>
              <a:t>依次设置仪器测量速度为Fast，Medium 和Slow</a:t>
            </a:r>
            <a:r>
              <a:rPr lang="en-US" altLang="zh-CN" sz="1400" b="1">
                <a:solidFill>
                  <a:srgbClr val="0000FF"/>
                </a:solidFill>
              </a:rPr>
              <a:t>+ </a:t>
            </a:r>
            <a:r>
              <a:rPr lang="zh-CN" altLang="en-US" sz="1400" b="1">
                <a:solidFill>
                  <a:srgbClr val="0000FF"/>
                </a:solidFill>
              </a:rPr>
              <a:t>打开和关闭第二显示。</a:t>
            </a:r>
          </a:p>
        </p:txBody>
      </p:sp>
      <p:sp>
        <p:nvSpPr>
          <p:cNvPr id="26632" name="线形标注 1 75784">
            <a:extLst>
              <a:ext uri="{FF2B5EF4-FFF2-40B4-BE49-F238E27FC236}">
                <a16:creationId xmlns:a16="http://schemas.microsoft.com/office/drawing/2014/main" id="{7F0C24D8-8E8B-C142-5589-97D75FB5567D}"/>
              </a:ext>
            </a:extLst>
          </p:cNvPr>
          <p:cNvSpPr>
            <a:spLocks/>
          </p:cNvSpPr>
          <p:nvPr/>
        </p:nvSpPr>
        <p:spPr bwMode="auto">
          <a:xfrm rot="10800000">
            <a:off x="3357563" y="3187700"/>
            <a:ext cx="3098800" cy="500063"/>
          </a:xfrm>
          <a:prstGeom prst="borderCallout1">
            <a:avLst>
              <a:gd name="adj1" fmla="val 77139"/>
              <a:gd name="adj2" fmla="val -2463"/>
              <a:gd name="adj3" fmla="val -192384"/>
              <a:gd name="adj4" fmla="val -20495"/>
            </a:avLst>
          </a:prstGeom>
          <a:solidFill>
            <a:srgbClr val="FFFF99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rot="108000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400" b="1">
                <a:solidFill>
                  <a:srgbClr val="0000FF"/>
                </a:solidFill>
              </a:rPr>
              <a:t>打开或关闭数学功能（Rel /%，ax/Min/Comp，Hold）</a:t>
            </a:r>
            <a:endParaRPr lang="zh-CN" altLang="en-US" sz="1400" b="1">
              <a:solidFill>
                <a:srgbClr val="0000FF"/>
              </a:solidFill>
            </a:endParaRPr>
          </a:p>
        </p:txBody>
      </p:sp>
      <p:sp>
        <p:nvSpPr>
          <p:cNvPr id="26633" name="圆角矩形 75785">
            <a:extLst>
              <a:ext uri="{FF2B5EF4-FFF2-40B4-BE49-F238E27FC236}">
                <a16:creationId xmlns:a16="http://schemas.microsoft.com/office/drawing/2014/main" id="{139F79A5-FF03-89D1-DA59-8C4BF6049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4395788"/>
            <a:ext cx="2005012" cy="64770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6634" name="线形标注 1 75786">
            <a:extLst>
              <a:ext uri="{FF2B5EF4-FFF2-40B4-BE49-F238E27FC236}">
                <a16:creationId xmlns:a16="http://schemas.microsoft.com/office/drawing/2014/main" id="{A65F46A4-E890-C1D5-EA30-1AE044FD17C8}"/>
              </a:ext>
            </a:extLst>
          </p:cNvPr>
          <p:cNvSpPr>
            <a:spLocks/>
          </p:cNvSpPr>
          <p:nvPr/>
        </p:nvSpPr>
        <p:spPr bwMode="auto">
          <a:xfrm rot="10800000">
            <a:off x="3857625" y="6448425"/>
            <a:ext cx="3960813" cy="500063"/>
          </a:xfrm>
          <a:prstGeom prst="borderCallout1">
            <a:avLst>
              <a:gd name="adj1" fmla="val 77139"/>
              <a:gd name="adj2" fmla="val -1926"/>
              <a:gd name="adj3" fmla="val 116505"/>
              <a:gd name="adj4" fmla="val -19319"/>
            </a:avLst>
          </a:prstGeom>
          <a:solidFill>
            <a:srgbClr val="FFFF99"/>
          </a:solidFill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rot="108000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>
                <a:solidFill>
                  <a:srgbClr val="0000FF"/>
                </a:solidFill>
              </a:rPr>
              <a:t>Shift/Local </a:t>
            </a:r>
            <a:r>
              <a:rPr lang="zh-CN" altLang="en-US" sz="1400" b="1">
                <a:solidFill>
                  <a:srgbClr val="0000FF"/>
                </a:solidFill>
              </a:rPr>
              <a:t>键：使用该键访问上档键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>
                <a:solidFill>
                  <a:srgbClr val="0000FF"/>
                </a:solidFill>
              </a:rPr>
              <a:t>（</a:t>
            </a:r>
            <a:r>
              <a:rPr lang="en-US" altLang="zh-CN" sz="1400" b="1">
                <a:solidFill>
                  <a:srgbClr val="0000FF"/>
                </a:solidFill>
              </a:rPr>
              <a:t>Local</a:t>
            </a:r>
            <a:r>
              <a:rPr lang="zh-CN" altLang="en-US" sz="1400" b="1">
                <a:solidFill>
                  <a:srgbClr val="0000FF"/>
                </a:solidFill>
              </a:rPr>
              <a:t>） 取消</a:t>
            </a:r>
            <a:r>
              <a:rPr lang="en-US" altLang="zh-CN" sz="1400" b="1">
                <a:solidFill>
                  <a:srgbClr val="0000FF"/>
                </a:solidFill>
              </a:rPr>
              <a:t>RS232C </a:t>
            </a:r>
            <a:r>
              <a:rPr lang="zh-CN" altLang="en-US" sz="1400" b="1">
                <a:solidFill>
                  <a:srgbClr val="0000FF"/>
                </a:solidFill>
              </a:rPr>
              <a:t>远程控制模式</a:t>
            </a:r>
          </a:p>
        </p:txBody>
      </p:sp>
      <p:sp>
        <p:nvSpPr>
          <p:cNvPr id="26635" name="圆角矩形 75787">
            <a:extLst>
              <a:ext uri="{FF2B5EF4-FFF2-40B4-BE49-F238E27FC236}">
                <a16:creationId xmlns:a16="http://schemas.microsoft.com/office/drawing/2014/main" id="{2B01EC87-E2AB-FFEC-998A-DE018D714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913" y="5111750"/>
            <a:ext cx="850900" cy="51435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6636" name="圆角矩形 75788">
            <a:extLst>
              <a:ext uri="{FF2B5EF4-FFF2-40B4-BE49-F238E27FC236}">
                <a16:creationId xmlns:a16="http://schemas.microsoft.com/office/drawing/2014/main" id="{4F4DEE1D-1EF3-B1CF-DF35-A53B29382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5786438"/>
            <a:ext cx="925512" cy="51435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6637" name="圆角矩形 75789">
            <a:extLst>
              <a:ext uri="{FF2B5EF4-FFF2-40B4-BE49-F238E27FC236}">
                <a16:creationId xmlns:a16="http://schemas.microsoft.com/office/drawing/2014/main" id="{08AA9AD9-9C86-7510-6F4D-BF536D89E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5786438"/>
            <a:ext cx="850900" cy="514350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6638" name="圆角矩形 75790">
            <a:extLst>
              <a:ext uri="{FF2B5EF4-FFF2-40B4-BE49-F238E27FC236}">
                <a16:creationId xmlns:a16="http://schemas.microsoft.com/office/drawing/2014/main" id="{633546BA-44A1-BB23-AD8E-E3EAF8A22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3" y="5102225"/>
            <a:ext cx="850900" cy="5159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6639" name="Rectangle 3">
            <a:extLst>
              <a:ext uri="{FF2B5EF4-FFF2-40B4-BE49-F238E27FC236}">
                <a16:creationId xmlns:a16="http://schemas.microsoft.com/office/drawing/2014/main" id="{2892AB57-CB78-B03C-61E8-EF46F140F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 b="1">
                <a:solidFill>
                  <a:srgbClr val="FF0000"/>
                </a:solidFill>
              </a:rPr>
              <a:t>交流毫伏表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>
            <a:extLst>
              <a:ext uri="{FF2B5EF4-FFF2-40B4-BE49-F238E27FC236}">
                <a16:creationId xmlns:a16="http://schemas.microsoft.com/office/drawing/2014/main" id="{B4C7152F-BD51-D1AA-7166-A780FFB606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128000" y="189000"/>
            <a:ext cx="2808288" cy="787400"/>
          </a:xfrm>
        </p:spPr>
        <p:txBody>
          <a:bodyPr/>
          <a:lstStyle/>
          <a:p>
            <a:pPr defTabSz="912813" eaLnBrk="1" hangingPunct="1">
              <a:buFontTx/>
              <a:buChar char="•"/>
            </a:pPr>
            <a:r>
              <a:rPr lang="zh-CN" altLang="en-US" sz="3400" b="1" dirty="0">
                <a:solidFill>
                  <a:srgbClr val="FF0000"/>
                </a:solidFill>
              </a:rPr>
              <a:t> </a:t>
            </a:r>
            <a:r>
              <a:rPr lang="zh-CN" altLang="en-US" sz="4000" b="1" dirty="0">
                <a:solidFill>
                  <a:srgbClr val="FF0000"/>
                </a:solidFill>
              </a:rPr>
              <a:t>实验目的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4099" name="Rectangle 5">
            <a:extLst>
              <a:ext uri="{FF2B5EF4-FFF2-40B4-BE49-F238E27FC236}">
                <a16:creationId xmlns:a16="http://schemas.microsoft.com/office/drawing/2014/main" id="{8FB109CD-915E-3F28-DD04-CDE3527C30F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79425" y="2565400"/>
            <a:ext cx="11712575" cy="1727200"/>
          </a:xfrm>
        </p:spPr>
        <p:txBody>
          <a:bodyPr/>
          <a:lstStyle/>
          <a:p>
            <a:pPr defTabSz="912813" eaLnBrk="1" hangingPunct="1">
              <a:buFont typeface="Arial" panose="020B0604020202020204" pitchFamily="34" charset="0"/>
              <a:buNone/>
            </a:pPr>
            <a:r>
              <a:rPr lang="en-US" altLang="zh-CN" dirty="0"/>
              <a:t> </a:t>
            </a:r>
            <a:r>
              <a:rPr lang="en-US" altLang="zh-CN" sz="3200" b="1" dirty="0">
                <a:solidFill>
                  <a:srgbClr val="0033CC"/>
                </a:solidFill>
              </a:rPr>
              <a:t>1</a:t>
            </a:r>
            <a:r>
              <a:rPr lang="zh-CN" altLang="en-US" sz="3200" b="1" dirty="0">
                <a:solidFill>
                  <a:srgbClr val="0033CC"/>
                </a:solidFill>
              </a:rPr>
              <a:t>、掌握示波器、函数信号发生器、毫伏表的使用方法</a:t>
            </a:r>
            <a:r>
              <a:rPr lang="zh-CN" altLang="en-US" dirty="0"/>
              <a:t>。</a:t>
            </a:r>
          </a:p>
          <a:p>
            <a:pPr defTabSz="912813" eaLnBrk="1" hangingPunct="1"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33CC"/>
                </a:solidFill>
              </a:rPr>
              <a:t> 2</a:t>
            </a:r>
            <a:r>
              <a:rPr lang="zh-CN" altLang="en-US" sz="3200" b="1" dirty="0">
                <a:solidFill>
                  <a:srgbClr val="0033CC"/>
                </a:solidFill>
              </a:rPr>
              <a:t>、掌握幅频特性和相频特性的测量方法。</a:t>
            </a:r>
          </a:p>
          <a:p>
            <a:pPr defTabSz="912813" eaLnBrk="1" hangingPunct="1"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rgbClr val="0033CC"/>
                </a:solidFill>
              </a:rPr>
              <a:t> 3</a:t>
            </a:r>
            <a:r>
              <a:rPr lang="zh-CN" altLang="en-US" sz="3200" b="1" dirty="0">
                <a:solidFill>
                  <a:srgbClr val="0033CC"/>
                </a:solidFill>
              </a:rPr>
              <a:t>、学会应用对数坐标绘制频率特性曲线。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B800F500-E5C6-2B5D-5188-F51A4FB5F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295433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7651" name="矩形 73731">
            <a:extLst>
              <a:ext uri="{FF2B5EF4-FFF2-40B4-BE49-F238E27FC236}">
                <a16:creationId xmlns:a16="http://schemas.microsoft.com/office/drawing/2014/main" id="{196F0D68-3090-852C-DF96-575644817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8" y="1582738"/>
            <a:ext cx="10007600" cy="53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       </a:t>
            </a:r>
            <a:r>
              <a:rPr lang="en-US" altLang="zh-CN" sz="1600" b="1" dirty="0"/>
              <a:t>TH1912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5Hz — 3MHz</a:t>
            </a:r>
            <a:r>
              <a:rPr lang="zh-CN" altLang="en-US" sz="1600" b="1" dirty="0"/>
              <a:t>）型为</a:t>
            </a:r>
            <a:r>
              <a:rPr lang="en-US" altLang="zh-CN" sz="1600" b="1" dirty="0"/>
              <a:t>4.</a:t>
            </a:r>
            <a:r>
              <a:rPr lang="zh-CN" altLang="en-US" sz="1600" b="1" dirty="0"/>
              <a:t>位双</a:t>
            </a:r>
            <a:r>
              <a:rPr lang="en-US" altLang="zh-CN" sz="1600" b="1" dirty="0"/>
              <a:t>VFD </a:t>
            </a:r>
            <a:r>
              <a:rPr lang="zh-CN" altLang="en-US" sz="1600" b="1" dirty="0"/>
              <a:t>（</a:t>
            </a:r>
            <a:r>
              <a:rPr lang="zh-CN" altLang="en-US" sz="1800" b="1" dirty="0">
                <a:latin typeface="Arial" panose="020B0604020202020204" pitchFamily="34" charset="0"/>
              </a:rPr>
              <a:t>真空荧光显示屏</a:t>
            </a:r>
            <a:r>
              <a:rPr lang="zh-CN" altLang="en-US" sz="1600" b="1" dirty="0"/>
              <a:t>）显示单通道数字交流毫伏表，也可作功率计和电平表使用。能同时显示测量值及运算值。采用智能化微处理器控制技术、优良的放大器电路和</a:t>
            </a:r>
            <a:r>
              <a:rPr lang="en-US" altLang="zh-CN" sz="1600" b="1" dirty="0"/>
              <a:t>A/D </a:t>
            </a:r>
            <a:r>
              <a:rPr lang="zh-CN" altLang="en-US" sz="1600" b="1" dirty="0"/>
              <a:t>线性检波器使测量电压的固有误差优于</a:t>
            </a:r>
            <a:r>
              <a:rPr lang="en-US" altLang="zh-CN" sz="1600" b="1" dirty="0"/>
              <a:t>1%</a:t>
            </a:r>
            <a:r>
              <a:rPr lang="zh-CN" altLang="en-US" sz="1600" b="1" dirty="0"/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</a:rPr>
              <a:t>TH1912/A </a:t>
            </a:r>
            <a:r>
              <a:rPr lang="zh-CN" altLang="en-US" sz="2400" b="1" dirty="0">
                <a:solidFill>
                  <a:srgbClr val="0000FF"/>
                </a:solidFill>
              </a:rPr>
              <a:t>的测量范围：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</a:rPr>
              <a:t>・</a:t>
            </a:r>
            <a:r>
              <a:rPr lang="en-US" altLang="zh-CN" sz="1600" b="1" dirty="0">
                <a:solidFill>
                  <a:schemeClr val="bg1"/>
                </a:solidFill>
              </a:rPr>
              <a:t>4.</a:t>
            </a:r>
            <a:r>
              <a:rPr lang="zh-CN" altLang="en-US" sz="1600" b="1" dirty="0">
                <a:solidFill>
                  <a:schemeClr val="bg1"/>
                </a:solidFill>
              </a:rPr>
              <a:t>位双读数的清晰</a:t>
            </a:r>
            <a:r>
              <a:rPr lang="en-US" altLang="zh-CN" sz="1600" b="1" dirty="0">
                <a:solidFill>
                  <a:schemeClr val="bg1"/>
                </a:solidFill>
              </a:rPr>
              <a:t>VFD </a:t>
            </a:r>
            <a:r>
              <a:rPr lang="zh-CN" altLang="en-US" sz="1600" b="1" dirty="0">
                <a:solidFill>
                  <a:schemeClr val="bg1"/>
                </a:solidFill>
              </a:rPr>
              <a:t>显示。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</a:t>
            </a:r>
            <a:r>
              <a:rPr lang="zh-CN" altLang="en-US" sz="1600" b="1" dirty="0">
                <a:solidFill>
                  <a:srgbClr val="0033CC"/>
                </a:solidFill>
              </a:rPr>
              <a:t>测量电压范围：</a:t>
            </a:r>
            <a:r>
              <a:rPr lang="en-US" altLang="zh-CN" sz="1600" b="1" dirty="0"/>
              <a:t>50.V~300Vrms,500V </a:t>
            </a:r>
            <a:r>
              <a:rPr lang="zh-CN" altLang="en-US" sz="1600" b="1" dirty="0"/>
              <a:t>峰值。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</a:t>
            </a:r>
            <a:r>
              <a:rPr lang="zh-CN" altLang="en-US" sz="1600" b="1" dirty="0">
                <a:solidFill>
                  <a:srgbClr val="0033CC"/>
                </a:solidFill>
              </a:rPr>
              <a:t>测量功率电平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-83.8dBm~51.76dBm(0dBm=1mW </a:t>
            </a:r>
            <a:r>
              <a:rPr lang="zh-CN" altLang="en-US" sz="1600" b="1" dirty="0"/>
              <a:t>，</a:t>
            </a:r>
            <a:r>
              <a:rPr lang="en-US" altLang="zh-CN" sz="1600" b="1" dirty="0"/>
              <a:t>600Ω </a:t>
            </a:r>
            <a:r>
              <a:rPr lang="zh-CN" altLang="en-US" sz="1600" b="1" dirty="0"/>
              <a:t>负载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0033CC"/>
                </a:solidFill>
              </a:rPr>
              <a:t>・测量功率：</a:t>
            </a:r>
            <a:r>
              <a:rPr lang="en-US" altLang="zh-CN" sz="1600" b="1" dirty="0"/>
              <a:t>0.00417nW~150W(</a:t>
            </a:r>
            <a:r>
              <a:rPr lang="zh-CN" altLang="en-US" sz="1600" b="1" dirty="0"/>
              <a:t>负载电阻</a:t>
            </a:r>
            <a:r>
              <a:rPr lang="en-US" altLang="zh-CN" sz="1600" b="1" dirty="0"/>
              <a:t>R=600Ω,</a:t>
            </a:r>
            <a:r>
              <a:rPr lang="zh-CN" altLang="en-US" sz="1600" b="1" dirty="0"/>
              <a:t>负载电阻可设</a:t>
            </a:r>
            <a:r>
              <a:rPr lang="en-US" altLang="zh-CN" sz="1600" b="1" dirty="0"/>
              <a:t>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</a:t>
            </a:r>
            <a:r>
              <a:rPr lang="zh-CN" altLang="en-US" sz="1600" b="1" dirty="0">
                <a:solidFill>
                  <a:srgbClr val="0033CC"/>
                </a:solidFill>
              </a:rPr>
              <a:t>测量电压电平</a:t>
            </a:r>
            <a:r>
              <a:rPr lang="en-US" altLang="zh-CN" sz="1600" b="1" dirty="0" err="1">
                <a:solidFill>
                  <a:srgbClr val="0033CC"/>
                </a:solidFill>
              </a:rPr>
              <a:t>dBV</a:t>
            </a:r>
            <a:r>
              <a:rPr lang="en-US" altLang="zh-CN" sz="1600" b="1" dirty="0">
                <a:solidFill>
                  <a:srgbClr val="0033CC"/>
                </a:solidFill>
              </a:rPr>
              <a:t> </a:t>
            </a:r>
            <a:r>
              <a:rPr lang="zh-CN" altLang="en-US" sz="1600" b="1" dirty="0">
                <a:solidFill>
                  <a:srgbClr val="0033CC"/>
                </a:solidFill>
              </a:rPr>
              <a:t>范围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-86dBV~49.54dBV</a:t>
            </a:r>
            <a:r>
              <a:rPr lang="zh-CN" altLang="en-US" sz="1600" b="1" dirty="0"/>
              <a:t>（</a:t>
            </a:r>
            <a:r>
              <a:rPr lang="en-US" altLang="zh-CN" sz="1600" b="1" dirty="0"/>
              <a:t>0dBv=1V)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</a:t>
            </a:r>
            <a:r>
              <a:rPr lang="zh-CN" altLang="en-US" sz="1600" b="1" dirty="0">
                <a:solidFill>
                  <a:srgbClr val="0033CC"/>
                </a:solidFill>
              </a:rPr>
              <a:t>测量电压电平</a:t>
            </a:r>
            <a:r>
              <a:rPr lang="en-US" altLang="zh-CN" sz="1600" b="1" dirty="0" err="1">
                <a:solidFill>
                  <a:srgbClr val="0033CC"/>
                </a:solidFill>
              </a:rPr>
              <a:t>dBmV</a:t>
            </a:r>
            <a:r>
              <a:rPr lang="en-US" altLang="zh-CN" sz="1600" b="1" dirty="0">
                <a:solidFill>
                  <a:srgbClr val="0033CC"/>
                </a:solidFill>
              </a:rPr>
              <a:t> </a:t>
            </a:r>
            <a:r>
              <a:rPr lang="zh-CN" altLang="en-US" sz="1600" b="1" dirty="0">
                <a:solidFill>
                  <a:srgbClr val="0033CC"/>
                </a:solidFill>
              </a:rPr>
              <a:t>范围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-26dBmV~109.5dBmV(0dBmV=1mV)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</a:t>
            </a:r>
            <a:r>
              <a:rPr lang="zh-CN" altLang="en-US" sz="1600" b="1" dirty="0">
                <a:solidFill>
                  <a:srgbClr val="0033CC"/>
                </a:solidFill>
              </a:rPr>
              <a:t>测量电压电平</a:t>
            </a:r>
            <a:r>
              <a:rPr lang="en-US" altLang="zh-CN" sz="1600" b="1" dirty="0" err="1">
                <a:solidFill>
                  <a:srgbClr val="0033CC"/>
                </a:solidFill>
              </a:rPr>
              <a:t>dB.V</a:t>
            </a:r>
            <a:r>
              <a:rPr lang="en-US" altLang="zh-CN" sz="1600" b="1" dirty="0">
                <a:solidFill>
                  <a:srgbClr val="0033CC"/>
                </a:solidFill>
              </a:rPr>
              <a:t> </a:t>
            </a:r>
            <a:r>
              <a:rPr lang="zh-CN" altLang="en-US" sz="1600" b="1" dirty="0">
                <a:solidFill>
                  <a:srgbClr val="0033CC"/>
                </a:solidFill>
              </a:rPr>
              <a:t>范围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34dB.V~169.54dB.V(0dB.V=1.V)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</a:t>
            </a:r>
            <a:r>
              <a:rPr lang="zh-CN" altLang="en-US" sz="1600" b="1" dirty="0">
                <a:solidFill>
                  <a:srgbClr val="0033CC"/>
                </a:solidFill>
              </a:rPr>
              <a:t>毫伏表输入电阻：</a:t>
            </a:r>
            <a:r>
              <a:rPr lang="en-US" altLang="zh-CN" sz="1600" b="1" dirty="0"/>
              <a:t>1MΩ,</a:t>
            </a:r>
            <a:r>
              <a:rPr lang="zh-CN" altLang="en-US" sz="1600" b="1" dirty="0"/>
              <a:t>并联电容约</a:t>
            </a:r>
            <a:r>
              <a:rPr lang="en-US" altLang="zh-CN" sz="1600" b="1" dirty="0"/>
              <a:t>30pF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・使用电压测试探头：</a:t>
            </a:r>
            <a:r>
              <a:rPr lang="en-US" altLang="zh-CN" sz="1600" b="1" dirty="0"/>
              <a:t>×10 </a:t>
            </a:r>
            <a:r>
              <a:rPr lang="zh-CN" altLang="en-US" sz="1600" b="1" dirty="0"/>
              <a:t>时，输入电阻为</a:t>
            </a:r>
            <a:r>
              <a:rPr lang="en-US" altLang="zh-CN" sz="1600" b="1" dirty="0"/>
              <a:t>10MΩ</a:t>
            </a:r>
            <a:r>
              <a:rPr lang="zh-CN" altLang="en-US" sz="1600" b="1" dirty="0"/>
              <a:t>（不保证测试精度）。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</a:t>
            </a:r>
            <a:r>
              <a:rPr lang="en-US" altLang="zh-CN" sz="1600" b="1" dirty="0">
                <a:solidFill>
                  <a:srgbClr val="3333FF"/>
                </a:solidFill>
              </a:rPr>
              <a:t>Max</a:t>
            </a:r>
            <a:r>
              <a:rPr lang="zh-CN" altLang="en-US" sz="1600" b="1" dirty="0">
                <a:solidFill>
                  <a:srgbClr val="3333FF"/>
                </a:solidFill>
              </a:rPr>
              <a:t>，</a:t>
            </a:r>
            <a:r>
              <a:rPr lang="en-US" altLang="zh-CN" sz="1600" b="1" dirty="0">
                <a:solidFill>
                  <a:srgbClr val="3333FF"/>
                </a:solidFill>
              </a:rPr>
              <a:t>Min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记录功能及百分比（</a:t>
            </a:r>
            <a:r>
              <a:rPr lang="en-US" altLang="zh-CN" sz="1600" b="1" dirty="0"/>
              <a:t>percent</a:t>
            </a:r>
            <a:r>
              <a:rPr lang="zh-CN" altLang="en-US" sz="1600" b="1" dirty="0"/>
              <a:t>），菜单功能设置计算。多功能可组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合双数字</a:t>
            </a:r>
            <a:r>
              <a:rPr lang="en-US" altLang="zh-CN" sz="1600" b="1" dirty="0"/>
              <a:t>VFD </a:t>
            </a:r>
            <a:r>
              <a:rPr lang="zh-CN" altLang="en-US" sz="1600" b="1" dirty="0"/>
              <a:t>显示。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・不同信号源的源阻抗设置测量功率和</a:t>
            </a:r>
            <a:r>
              <a:rPr lang="en-US" altLang="zh-CN" sz="1600" b="1" dirty="0"/>
              <a:t>dBm </a:t>
            </a:r>
            <a:r>
              <a:rPr lang="zh-CN" altLang="en-US" sz="1600" b="1" dirty="0"/>
              <a:t>值。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</a:t>
            </a:r>
            <a:r>
              <a:rPr lang="zh-CN" altLang="en-US" sz="1600" b="1" dirty="0">
                <a:solidFill>
                  <a:srgbClr val="0033CC"/>
                </a:solidFill>
              </a:rPr>
              <a:t>浮地</a:t>
            </a:r>
            <a:r>
              <a:rPr lang="en-US" altLang="zh-CN" sz="1600" b="1" dirty="0">
                <a:solidFill>
                  <a:srgbClr val="0033CC"/>
                </a:solidFill>
              </a:rPr>
              <a:t>(Float)</a:t>
            </a:r>
            <a:r>
              <a:rPr lang="zh-CN" altLang="en-US" sz="1600" b="1" dirty="0">
                <a:solidFill>
                  <a:srgbClr val="0033CC"/>
                </a:solidFill>
              </a:rPr>
              <a:t>和接地</a:t>
            </a:r>
            <a:r>
              <a:rPr lang="en-US" altLang="zh-CN" sz="1600" b="1" dirty="0">
                <a:solidFill>
                  <a:srgbClr val="0033CC"/>
                </a:solidFill>
              </a:rPr>
              <a:t>(GND)</a:t>
            </a:r>
            <a:r>
              <a:rPr lang="zh-CN" altLang="en-US" sz="1600" b="1" dirty="0">
                <a:solidFill>
                  <a:srgbClr val="0033CC"/>
                </a:solidFill>
              </a:rPr>
              <a:t>设置</a:t>
            </a:r>
            <a:r>
              <a:rPr lang="zh-CN" altLang="en-US" sz="1600" b="1" dirty="0"/>
              <a:t>，适应不同测试需要（</a:t>
            </a:r>
            <a:r>
              <a:rPr lang="zh-CN" altLang="en-US" sz="1600" b="1" dirty="0">
                <a:solidFill>
                  <a:srgbClr val="0033CC"/>
                </a:solidFill>
              </a:rPr>
              <a:t>开机默认为浮地设置</a:t>
            </a:r>
            <a:r>
              <a:rPr lang="zh-CN" altLang="en-US" sz="1600" b="1" dirty="0"/>
              <a:t>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・自动和手动量程转换功能。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・编程语言及控制接口：毫伏表提供</a:t>
            </a:r>
            <a:r>
              <a:rPr lang="en-US" altLang="zh-CN" sz="1600" b="1" dirty="0"/>
              <a:t>SCPI </a:t>
            </a:r>
            <a:r>
              <a:rPr lang="zh-CN" altLang="en-US" sz="1600" b="1" dirty="0"/>
              <a:t>编程控制语言，提供</a:t>
            </a:r>
            <a:r>
              <a:rPr lang="en-US" altLang="zh-CN" sz="1600" b="1" dirty="0"/>
              <a:t>RS-232C </a:t>
            </a:r>
            <a:r>
              <a:rPr lang="zh-CN" altLang="en-US" sz="1600" b="1" dirty="0"/>
              <a:t>控制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/>
              <a:t>接口。</a:t>
            </a:r>
          </a:p>
        </p:txBody>
      </p:sp>
      <p:sp>
        <p:nvSpPr>
          <p:cNvPr id="27652" name="矩形 73732">
            <a:extLst>
              <a:ext uri="{FF2B5EF4-FFF2-40B4-BE49-F238E27FC236}">
                <a16:creationId xmlns:a16="http://schemas.microsoft.com/office/drawing/2014/main" id="{17E5796C-9326-E311-E413-884E358AC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925" y="1120775"/>
            <a:ext cx="3065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TH1912/A </a:t>
            </a:r>
            <a:r>
              <a:rPr lang="zh-CN" altLang="en-US" sz="2400" b="1">
                <a:solidFill>
                  <a:srgbClr val="FF0000"/>
                </a:solidFill>
              </a:rPr>
              <a:t>的测量范围</a:t>
            </a:r>
          </a:p>
        </p:txBody>
      </p:sp>
      <p:sp>
        <p:nvSpPr>
          <p:cNvPr id="27653" name="Rectangle 3">
            <a:extLst>
              <a:ext uri="{FF2B5EF4-FFF2-40B4-BE49-F238E27FC236}">
                <a16:creationId xmlns:a16="http://schemas.microsoft.com/office/drawing/2014/main" id="{3F8C36C4-30D3-C204-8C6E-810CBFBB7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 b="1">
                <a:solidFill>
                  <a:srgbClr val="FF0000"/>
                </a:solidFill>
              </a:rPr>
              <a:t>交流毫伏表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74753">
            <a:extLst>
              <a:ext uri="{FF2B5EF4-FFF2-40B4-BE49-F238E27FC236}">
                <a16:creationId xmlns:a16="http://schemas.microsoft.com/office/drawing/2014/main" id="{8EC66190-A2FF-C02B-BB1B-58BFA58E0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1628775"/>
            <a:ext cx="10369550" cy="495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     前面板共有两排可供选择各种功能和操作的按键，大部分按键的上面有一用蓝色字体标记的上档功能。如果要执行上档功能，首先按下</a:t>
            </a:r>
            <a:r>
              <a:rPr lang="en-US" altLang="zh-CN" sz="2400" b="1"/>
              <a:t>Shift </a:t>
            </a:r>
            <a:r>
              <a:rPr lang="zh-CN" altLang="en-US" sz="2400" b="1"/>
              <a:t>按键（</a:t>
            </a:r>
            <a:r>
              <a:rPr lang="en-US" altLang="zh-CN" sz="2400" b="1">
                <a:solidFill>
                  <a:srgbClr val="0000FF"/>
                </a:solidFill>
              </a:rPr>
              <a:t>Shift </a:t>
            </a:r>
            <a:r>
              <a:rPr lang="zh-CN" altLang="en-US" sz="2400" b="1">
                <a:solidFill>
                  <a:srgbClr val="0000FF"/>
                </a:solidFill>
              </a:rPr>
              <a:t>标记将会点亮</a:t>
            </a:r>
            <a:r>
              <a:rPr lang="zh-CN" altLang="en-US" sz="2400" b="1"/>
              <a:t>），然后，再按下你所期望的功能键。例如：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如果按下</a:t>
            </a:r>
            <a:r>
              <a:rPr lang="en-US" altLang="zh-CN" sz="2400" b="1"/>
              <a:t>Shift </a:t>
            </a:r>
            <a:r>
              <a:rPr lang="zh-CN" altLang="en-US" sz="2400" b="1"/>
              <a:t>键，再次按下该键，</a:t>
            </a:r>
            <a:r>
              <a:rPr lang="en-US" altLang="zh-CN" sz="2400" b="1"/>
              <a:t>Shift </a:t>
            </a:r>
            <a:r>
              <a:rPr lang="zh-CN" altLang="en-US" sz="2400" b="1"/>
              <a:t>标记将关闭。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000" b="1">
                <a:solidFill>
                  <a:srgbClr val="FF00FF"/>
                </a:solidFill>
              </a:rPr>
              <a:t>  </a:t>
            </a:r>
            <a:r>
              <a:rPr lang="zh-CN" altLang="en-US" b="1">
                <a:solidFill>
                  <a:srgbClr val="FF00FF"/>
                </a:solidFill>
              </a:rPr>
              <a:t>电压测量</a:t>
            </a:r>
            <a:endParaRPr lang="zh-CN" altLang="en-US" sz="2000" b="1">
              <a:solidFill>
                <a:srgbClr val="FF00FF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      电压测量范围：</a:t>
            </a:r>
            <a:r>
              <a:rPr lang="en-US" altLang="zh-CN" sz="2400" b="1"/>
              <a:t>3.8 mV, 38mV, 380mV, 3.8V, 38V ,300V</a:t>
            </a:r>
            <a:r>
              <a:rPr lang="zh-CN" altLang="en-US" sz="2400" b="1"/>
              <a:t>（</a:t>
            </a:r>
            <a:r>
              <a:rPr lang="en-US" altLang="zh-CN" sz="2400" b="1"/>
              <a:t>500V </a:t>
            </a:r>
            <a:r>
              <a:rPr lang="zh-CN" altLang="en-US" sz="2400" b="1"/>
              <a:t>峰值）；最高分辨率是</a:t>
            </a:r>
            <a:r>
              <a:rPr lang="en-US" altLang="zh-CN" sz="2400" b="1"/>
              <a:t>0.1μV(</a:t>
            </a:r>
            <a:r>
              <a:rPr lang="zh-CN" altLang="en-US" sz="2400" b="1"/>
              <a:t>在</a:t>
            </a:r>
            <a:r>
              <a:rPr lang="en-US" altLang="zh-CN" sz="2400" b="1"/>
              <a:t>3.8mV </a:t>
            </a:r>
            <a:r>
              <a:rPr lang="zh-CN" altLang="en-US" sz="2400" b="1"/>
              <a:t>量程</a:t>
            </a:r>
            <a:r>
              <a:rPr lang="en-US" altLang="zh-CN" sz="2400" b="1"/>
              <a:t>)</a:t>
            </a:r>
            <a:r>
              <a:rPr lang="zh-CN" altLang="en-US" sz="2400" b="1"/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      </a:t>
            </a:r>
            <a:r>
              <a:rPr lang="en-US" altLang="zh-CN" sz="2400" b="1"/>
              <a:t>TH1912 </a:t>
            </a:r>
            <a:r>
              <a:rPr lang="zh-CN" altLang="en-US" sz="2400" b="1"/>
              <a:t>处于厂家设定的条件下，操作流程如下：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）电压探头</a:t>
            </a:r>
            <a:r>
              <a:rPr lang="en-US" altLang="zh-CN" sz="2400" b="1"/>
              <a:t>BNC </a:t>
            </a:r>
            <a:r>
              <a:rPr lang="zh-CN" altLang="en-US" sz="2400" b="1"/>
              <a:t>接到交流毫伏表</a:t>
            </a:r>
            <a:r>
              <a:rPr lang="en-US" altLang="zh-CN" sz="2400" b="1"/>
              <a:t>BNC </a:t>
            </a:r>
            <a:r>
              <a:rPr lang="zh-CN" altLang="en-US" sz="2400" b="1"/>
              <a:t>插座上（测小电压时，</a:t>
            </a:r>
            <a:r>
              <a:rPr lang="zh-CN" altLang="en-US" sz="2400" b="1">
                <a:solidFill>
                  <a:srgbClr val="0000FF"/>
                </a:solidFill>
              </a:rPr>
              <a:t>探头接地线尽量短，防干扰电压接入</a:t>
            </a:r>
            <a:r>
              <a:rPr lang="zh-CN" altLang="en-US" sz="2400" b="1"/>
              <a:t>）。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）按</a:t>
            </a:r>
            <a:r>
              <a:rPr lang="en-US" altLang="zh-CN" sz="2400" b="1">
                <a:solidFill>
                  <a:srgbClr val="FF00FF"/>
                </a:solidFill>
              </a:rPr>
              <a:t>Auto</a:t>
            </a:r>
            <a:r>
              <a:rPr lang="en-US" altLang="zh-CN" sz="2400" b="1"/>
              <a:t> </a:t>
            </a:r>
            <a:r>
              <a:rPr lang="zh-CN" altLang="en-US" sz="2400" b="1"/>
              <a:t>键</a:t>
            </a:r>
            <a:r>
              <a:rPr lang="zh-CN" altLang="en-US" sz="2400" b="1">
                <a:solidFill>
                  <a:srgbClr val="0000FF"/>
                </a:solidFill>
              </a:rPr>
              <a:t>锁定自动量程功能</a:t>
            </a:r>
            <a:r>
              <a:rPr lang="zh-CN" altLang="en-US" sz="2400" b="1"/>
              <a:t>。当您启动此功能后，请注意</a:t>
            </a:r>
            <a:r>
              <a:rPr lang="en-US" altLang="zh-CN" sz="2400" b="1">
                <a:solidFill>
                  <a:srgbClr val="0000FF"/>
                </a:solidFill>
              </a:rPr>
              <a:t>AUTO </a:t>
            </a:r>
            <a:r>
              <a:rPr lang="zh-CN" altLang="en-US" sz="2400" b="1">
                <a:solidFill>
                  <a:srgbClr val="0000FF"/>
                </a:solidFill>
              </a:rPr>
              <a:t>标记被点亮</a:t>
            </a:r>
            <a:r>
              <a:rPr lang="zh-CN" altLang="en-US" sz="2400" b="1"/>
              <a:t>。如果你想手动量程，使用量程和键去选择与期望电压一致测量范围。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（</a:t>
            </a:r>
            <a:r>
              <a:rPr lang="en-US" altLang="zh-CN" sz="2400" b="1"/>
              <a:t>3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0000FF"/>
                </a:solidFill>
              </a:rPr>
              <a:t>读取显示屏上的读数</a:t>
            </a:r>
            <a:r>
              <a:rPr lang="zh-CN" altLang="en-US" sz="2400" b="1"/>
              <a:t>。</a:t>
            </a:r>
          </a:p>
        </p:txBody>
      </p:sp>
      <p:sp>
        <p:nvSpPr>
          <p:cNvPr id="28675" name="矩形 74754">
            <a:extLst>
              <a:ext uri="{FF2B5EF4-FFF2-40B4-BE49-F238E27FC236}">
                <a16:creationId xmlns:a16="http://schemas.microsoft.com/office/drawing/2014/main" id="{4AFC36CE-21B2-5AAF-0CD0-FAE827641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836613"/>
            <a:ext cx="30956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rgbClr val="FF0000"/>
                </a:solidFill>
              </a:rPr>
              <a:t>基本测量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0CCB281-8F14-DA80-3DB2-02B213012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 b="1">
                <a:solidFill>
                  <a:srgbClr val="FF0000"/>
                </a:solidFill>
              </a:rPr>
              <a:t>交流毫伏表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>
            <a:extLst>
              <a:ext uri="{FF2B5EF4-FFF2-40B4-BE49-F238E27FC236}">
                <a16:creationId xmlns:a16="http://schemas.microsoft.com/office/drawing/2014/main" id="{730DCC77-2CC1-A95B-0DB2-0391C1D4D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DA7006A3-88D9-22F9-1D1D-46FD3C34B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8E7E2287-CFB6-6F88-35B7-B7A974E56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 b="1">
                <a:solidFill>
                  <a:srgbClr val="FF0000"/>
                </a:solidFill>
              </a:rPr>
              <a:t>交流毫伏表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29701" name="文本框 3">
            <a:extLst>
              <a:ext uri="{FF2B5EF4-FFF2-40B4-BE49-F238E27FC236}">
                <a16:creationId xmlns:a16="http://schemas.microsoft.com/office/drawing/2014/main" id="{E22BAE32-62C1-0780-5FA1-53597A8A4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1844675"/>
            <a:ext cx="6094413" cy="389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REL</a:t>
            </a:r>
            <a:r>
              <a:rPr lang="en-US" altLang="zh-CN" b="1"/>
              <a:t> </a:t>
            </a:r>
            <a:r>
              <a:rPr lang="zh-CN" altLang="en-US" b="1"/>
              <a:t>相对运算功能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CH1</a:t>
            </a:r>
            <a:r>
              <a:rPr lang="zh-CN" altLang="en-US" b="1">
                <a:solidFill>
                  <a:srgbClr val="0000FF"/>
                </a:solidFill>
              </a:rPr>
              <a:t>、</a:t>
            </a:r>
            <a:r>
              <a:rPr lang="en-US" altLang="zh-CN" b="1">
                <a:solidFill>
                  <a:srgbClr val="0000FF"/>
                </a:solidFill>
              </a:rPr>
              <a:t>CH2</a:t>
            </a:r>
            <a:r>
              <a:rPr lang="en-US" altLang="zh-CN" b="1"/>
              <a:t> </a:t>
            </a:r>
            <a:r>
              <a:rPr lang="zh-CN" altLang="en-US" b="1"/>
              <a:t>通道指示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COMP</a:t>
            </a:r>
            <a:r>
              <a:rPr lang="en-US" altLang="zh-CN" b="1"/>
              <a:t> </a:t>
            </a:r>
            <a:r>
              <a:rPr lang="zh-CN" altLang="en-US" b="1"/>
              <a:t>极限比较测试功能打开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HI IN LO</a:t>
            </a:r>
            <a:r>
              <a:rPr lang="en-US" altLang="zh-CN" b="1"/>
              <a:t> </a:t>
            </a:r>
            <a:r>
              <a:rPr lang="zh-CN" altLang="en-US" b="1"/>
              <a:t>极限比较测试上超，合格，下超指示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RMT</a:t>
            </a:r>
            <a:r>
              <a:rPr lang="en-US" altLang="zh-CN" b="1"/>
              <a:t> </a:t>
            </a:r>
            <a:r>
              <a:rPr lang="zh-CN" altLang="en-US" b="1"/>
              <a:t>处于远程控制模式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AUTO</a:t>
            </a:r>
            <a:r>
              <a:rPr lang="en-US" altLang="zh-CN" b="1"/>
              <a:t> </a:t>
            </a:r>
            <a:r>
              <a:rPr lang="zh-CN" altLang="en-US" b="1"/>
              <a:t>自动量程状态指示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MAX MIN Max/Min</a:t>
            </a:r>
            <a:r>
              <a:rPr lang="en-US" altLang="zh-CN" b="1"/>
              <a:t> </a:t>
            </a:r>
            <a:r>
              <a:rPr lang="zh-CN" altLang="en-US" b="1"/>
              <a:t>功能下最大最小值指示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ERR</a:t>
            </a:r>
            <a:r>
              <a:rPr lang="en-US" altLang="zh-CN" b="1"/>
              <a:t> </a:t>
            </a:r>
            <a:r>
              <a:rPr lang="zh-CN" altLang="en-US" b="1"/>
              <a:t>检测到硬件或远程控制错误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SHIFT</a:t>
            </a:r>
            <a:r>
              <a:rPr lang="en-US" altLang="zh-CN" b="1"/>
              <a:t> </a:t>
            </a:r>
            <a:r>
              <a:rPr lang="zh-CN" altLang="en-US" b="1"/>
              <a:t>第二功能键有效</a:t>
            </a:r>
            <a:endParaRPr lang="zh-CN" altLang="en-US"/>
          </a:p>
        </p:txBody>
      </p:sp>
      <p:sp>
        <p:nvSpPr>
          <p:cNvPr id="29702" name="文本框 5">
            <a:extLst>
              <a:ext uri="{FF2B5EF4-FFF2-40B4-BE49-F238E27FC236}">
                <a16:creationId xmlns:a16="http://schemas.microsoft.com/office/drawing/2014/main" id="{7673FD60-1377-2274-E793-4996A1004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8" y="1646238"/>
            <a:ext cx="4756150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4000" b="1">
                <a:solidFill>
                  <a:srgbClr val="FF0000"/>
                </a:solidFill>
              </a:rPr>
              <a:t>屏幕指示信息</a:t>
            </a:r>
            <a:endParaRPr lang="en-US" altLang="zh-CN" sz="4000" b="1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4400" b="1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4400" b="1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</a:rPr>
              <a:t>FAST</a:t>
            </a:r>
            <a:r>
              <a:rPr lang="en-US" altLang="zh-CN" sz="3200" b="1"/>
              <a:t> </a:t>
            </a:r>
            <a:r>
              <a:rPr lang="zh-CN" altLang="en-US" sz="3200" b="1"/>
              <a:t>快速读数速率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</a:rPr>
              <a:t>MED</a:t>
            </a:r>
            <a:r>
              <a:rPr lang="en-US" altLang="zh-CN" sz="3200" b="1"/>
              <a:t> </a:t>
            </a:r>
            <a:r>
              <a:rPr lang="zh-CN" altLang="en-US" sz="3200" b="1"/>
              <a:t>中速读数速率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</a:rPr>
              <a:t>SLOW</a:t>
            </a:r>
            <a:r>
              <a:rPr lang="en-US" altLang="zh-CN" sz="3200" b="1"/>
              <a:t> </a:t>
            </a:r>
            <a:r>
              <a:rPr lang="zh-CN" altLang="en-US" sz="3200" b="1"/>
              <a:t>慢速读数速率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</a:rPr>
              <a:t>TRIG</a:t>
            </a:r>
            <a:r>
              <a:rPr lang="en-US" altLang="zh-CN" sz="3200" b="1"/>
              <a:t> </a:t>
            </a:r>
            <a:r>
              <a:rPr lang="zh-CN" altLang="en-US" sz="3200" b="1"/>
              <a:t>处于单次触发状态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</a:rPr>
              <a:t>HOLD</a:t>
            </a:r>
            <a:r>
              <a:rPr lang="en-US" altLang="zh-CN" sz="3200" b="1"/>
              <a:t> </a:t>
            </a:r>
            <a:r>
              <a:rPr lang="zh-CN" altLang="en-US" sz="3200" b="1"/>
              <a:t>读数保持功能打开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3200" b="1">
                <a:solidFill>
                  <a:srgbClr val="0000FF"/>
                </a:solidFill>
              </a:rPr>
              <a:t>AUTO</a:t>
            </a:r>
            <a:r>
              <a:rPr lang="en-US" altLang="zh-CN" sz="3200" b="1"/>
              <a:t> </a:t>
            </a:r>
            <a:r>
              <a:rPr lang="zh-CN" altLang="en-US" sz="3200" b="1"/>
              <a:t>自动量程状态指示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FDB4C7E-1D5D-55BB-2889-FABFB9BC31E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570038"/>
            <a:ext cx="9856788" cy="3600450"/>
          </a:xfrm>
          <a:solidFill>
            <a:schemeClr val="bg1"/>
          </a:solidFill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关于</a:t>
            </a:r>
            <a:r>
              <a:rPr lang="en-US" altLang="zh-CN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dB</a:t>
            </a:r>
            <a:r>
              <a:rPr lang="zh-CN" altLang="en-US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dBm</a:t>
            </a:r>
            <a:r>
              <a:rPr lang="zh-CN" altLang="en-US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dBw</a:t>
            </a:r>
            <a:r>
              <a:rPr lang="zh-CN" altLang="en-US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dBmV</a:t>
            </a:r>
            <a:r>
              <a:rPr lang="zh-CN" altLang="en-US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dBV</a:t>
            </a:r>
            <a:r>
              <a:rPr lang="zh-CN" altLang="en-US" sz="3400" b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的区别</a:t>
            </a:r>
            <a:r>
              <a:rPr lang="zh-CN" altLang="en-US" sz="2000">
                <a:solidFill>
                  <a:srgbClr val="FF0000"/>
                </a:solidFill>
              </a:rPr>
              <a:t> </a:t>
            </a:r>
            <a:endParaRPr lang="zh-CN" altLang="en-US" sz="3400" b="1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/>
              <a:t>         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000" b="1"/>
              <a:t>        </a:t>
            </a:r>
            <a:r>
              <a:rPr lang="zh-CN" altLang="en-US" sz="2400" b="1"/>
              <a:t>是一个相对的概念，</a:t>
            </a:r>
            <a:r>
              <a:rPr lang="zh-CN" altLang="en-US" sz="2400" b="1">
                <a:solidFill>
                  <a:srgbClr val="3333FF"/>
                </a:solidFill>
              </a:rPr>
              <a:t>系统中某一点的电平</a:t>
            </a:r>
            <a:r>
              <a:rPr lang="zh-CN" altLang="en-US" sz="2400" b="1"/>
              <a:t>是指</a:t>
            </a:r>
            <a:r>
              <a:rPr lang="zh-CN" altLang="en-US" sz="2400" b="1">
                <a:solidFill>
                  <a:srgbClr val="FF0066"/>
                </a:solidFill>
              </a:rPr>
              <a:t>该点的功率（或电压）对某一基准功率（或电压）的分贝比：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/>
              <a:t>                    </a:t>
            </a:r>
            <a:r>
              <a:rPr lang="en-US" altLang="zh-CN" sz="2400" b="1"/>
              <a:t>10lg</a:t>
            </a:r>
            <a:r>
              <a:rPr lang="zh-CN" altLang="en-US" sz="2400" b="1"/>
              <a:t>（</a:t>
            </a:r>
            <a:r>
              <a:rPr lang="en-US" altLang="zh-CN" sz="2400" b="1"/>
              <a:t>P/P</a:t>
            </a:r>
            <a:r>
              <a:rPr lang="en-US" altLang="zh-CN" sz="2400" b="1" baseline="-25000"/>
              <a:t>0</a:t>
            </a:r>
            <a:r>
              <a:rPr lang="zh-CN" altLang="en-US" sz="2400" b="1"/>
              <a:t>）</a:t>
            </a:r>
            <a:r>
              <a:rPr lang="en-US" altLang="zh-CN" sz="2400" b="1"/>
              <a:t>= 20 lg</a:t>
            </a:r>
            <a:r>
              <a:rPr lang="zh-CN" altLang="en-US" sz="2400" b="1"/>
              <a:t>（</a:t>
            </a:r>
            <a:r>
              <a:rPr lang="en-US" altLang="zh-CN" sz="2400" b="1" i="1"/>
              <a:t>u</a:t>
            </a:r>
            <a:r>
              <a:rPr lang="en-US" altLang="zh-CN" sz="2400" b="1"/>
              <a:t>/</a:t>
            </a:r>
            <a:r>
              <a:rPr lang="en-US" altLang="zh-CN" sz="2400" b="1" i="1"/>
              <a:t>u</a:t>
            </a:r>
            <a:r>
              <a:rPr lang="en-US" altLang="zh-CN" sz="2400" b="1" baseline="-25000"/>
              <a:t>0</a:t>
            </a:r>
            <a:r>
              <a:rPr lang="zh-CN" altLang="en-US" sz="2400" b="1"/>
              <a:t>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/>
              <a:t>          从公式中可以看出，基准功率（即</a:t>
            </a:r>
            <a:r>
              <a:rPr lang="en-US" altLang="zh-CN" sz="2400" b="1"/>
              <a:t>P=P</a:t>
            </a:r>
            <a:r>
              <a:rPr lang="en-US" altLang="zh-CN" sz="2400" b="1" baseline="-25000"/>
              <a:t>0</a:t>
            </a:r>
            <a:r>
              <a:rPr lang="zh-CN" altLang="en-US" sz="2400" b="1"/>
              <a:t>）的电平为零。</a:t>
            </a:r>
            <a:r>
              <a:rPr lang="zh-CN" altLang="en-US" sz="2400" b="1">
                <a:solidFill>
                  <a:srgbClr val="3333FF"/>
                </a:solidFill>
              </a:rPr>
              <a:t>对同一个功率，选用不同的基准功率</a:t>
            </a:r>
            <a:r>
              <a:rPr lang="en-US" altLang="zh-CN" sz="2400" b="1">
                <a:solidFill>
                  <a:srgbClr val="3333FF"/>
                </a:solidFill>
              </a:rPr>
              <a:t>P</a:t>
            </a:r>
            <a:r>
              <a:rPr lang="en-US" altLang="zh-CN" sz="2400" b="1" baseline="-25000">
                <a:solidFill>
                  <a:srgbClr val="3333FF"/>
                </a:solidFill>
              </a:rPr>
              <a:t>0</a:t>
            </a:r>
            <a:r>
              <a:rPr lang="zh-CN" altLang="en-US" sz="2400" b="1">
                <a:solidFill>
                  <a:srgbClr val="3333FF"/>
                </a:solidFill>
              </a:rPr>
              <a:t>（或电压</a:t>
            </a:r>
            <a:r>
              <a:rPr lang="en-US" altLang="zh-CN" sz="2400" b="1" i="1">
                <a:solidFill>
                  <a:srgbClr val="3333FF"/>
                </a:solidFill>
              </a:rPr>
              <a:t>u</a:t>
            </a:r>
            <a:r>
              <a:rPr lang="en-US" altLang="zh-CN" sz="2400" b="1" baseline="-25000">
                <a:solidFill>
                  <a:srgbClr val="3333FF"/>
                </a:solidFill>
              </a:rPr>
              <a:t>0</a:t>
            </a:r>
            <a:r>
              <a:rPr lang="zh-CN" altLang="en-US" sz="2400" b="1">
                <a:solidFill>
                  <a:srgbClr val="3333FF"/>
                </a:solidFill>
              </a:rPr>
              <a:t>）所得电平数值不同</a:t>
            </a:r>
            <a:r>
              <a:rPr lang="zh-CN" altLang="en-US" sz="2400" b="1"/>
              <a:t>，后面要加上不同的单位。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3C88554B-5E9E-042F-D9DC-B3B8DA4A6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EC3DE843-F230-8CFA-DEA7-7A8D6CF7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0725" name="矩形 77829">
            <a:extLst>
              <a:ext uri="{FF2B5EF4-FFF2-40B4-BE49-F238E27FC236}">
                <a16:creationId xmlns:a16="http://schemas.microsoft.com/office/drawing/2014/main" id="{2D673FD5-84A4-E0C7-5E57-89D02FFB9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0" y="5472113"/>
            <a:ext cx="86423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</a:rPr>
              <a:t>相对测量值（</a:t>
            </a:r>
            <a:r>
              <a:rPr lang="en-US" altLang="zh-CN" sz="2400" b="1">
                <a:solidFill>
                  <a:srgbClr val="0000FF"/>
                </a:solidFill>
              </a:rPr>
              <a:t>dB</a:t>
            </a:r>
            <a:r>
              <a:rPr lang="zh-CN" altLang="en-US" sz="2400" b="1">
                <a:solidFill>
                  <a:srgbClr val="0000FF"/>
                </a:solidFill>
              </a:rPr>
              <a:t>）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</a:rPr>
              <a:t>功率电平（</a:t>
            </a:r>
            <a:r>
              <a:rPr lang="en-US" altLang="zh-CN" sz="2400" b="1">
                <a:solidFill>
                  <a:srgbClr val="0000FF"/>
                </a:solidFill>
              </a:rPr>
              <a:t>dBm</a:t>
            </a:r>
            <a:r>
              <a:rPr lang="zh-CN" altLang="en-US" sz="2400" b="1">
                <a:solidFill>
                  <a:srgbClr val="0000FF"/>
                </a:solidFill>
              </a:rPr>
              <a:t>）、电压电平（</a:t>
            </a:r>
            <a:r>
              <a:rPr lang="en-US" altLang="zh-CN" sz="2400" b="1">
                <a:solidFill>
                  <a:srgbClr val="0000FF"/>
                </a:solidFill>
              </a:rPr>
              <a:t>dBV</a:t>
            </a:r>
            <a:r>
              <a:rPr lang="zh-CN" altLang="en-US" sz="2400" b="1">
                <a:solidFill>
                  <a:srgbClr val="0000FF"/>
                </a:solidFill>
              </a:rPr>
              <a:t>、</a:t>
            </a:r>
            <a:r>
              <a:rPr lang="en-US" altLang="zh-CN" sz="2400" b="1">
                <a:solidFill>
                  <a:srgbClr val="0000FF"/>
                </a:solidFill>
              </a:rPr>
              <a:t>dBmV</a:t>
            </a:r>
            <a:r>
              <a:rPr lang="zh-CN" altLang="en-US" sz="2400" b="1">
                <a:solidFill>
                  <a:srgbClr val="0000FF"/>
                </a:solidFill>
              </a:rPr>
              <a:t>、</a:t>
            </a:r>
            <a:r>
              <a:rPr lang="en-US" altLang="zh-CN" sz="2400" b="1">
                <a:solidFill>
                  <a:srgbClr val="0000FF"/>
                </a:solidFill>
              </a:rPr>
              <a:t>dB.V</a:t>
            </a:r>
            <a:r>
              <a:rPr lang="zh-CN" altLang="en-US" sz="2400" b="1">
                <a:solidFill>
                  <a:srgbClr val="0000FF"/>
                </a:solidFill>
              </a:rPr>
              <a:t>）、</a:t>
            </a:r>
          </a:p>
        </p:txBody>
      </p:sp>
      <p:sp>
        <p:nvSpPr>
          <p:cNvPr id="30726" name="Rectangle 3">
            <a:extLst>
              <a:ext uri="{FF2B5EF4-FFF2-40B4-BE49-F238E27FC236}">
                <a16:creationId xmlns:a16="http://schemas.microsoft.com/office/drawing/2014/main" id="{E63F5938-5FD8-205A-3265-6793B99C5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 b="1">
                <a:solidFill>
                  <a:srgbClr val="FF0000"/>
                </a:solidFill>
              </a:rPr>
              <a:t>交流毫伏表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88065">
            <a:extLst>
              <a:ext uri="{FF2B5EF4-FFF2-40B4-BE49-F238E27FC236}">
                <a16:creationId xmlns:a16="http://schemas.microsoft.com/office/drawing/2014/main" id="{6DA3C092-4229-3D6F-09AC-C0400162A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3041650"/>
            <a:ext cx="184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endParaRPr lang="zh-CN" altLang="en-US" sz="2400">
              <a:latin typeface="Tahoma" panose="020B0604030504040204" pitchFamily="34" charset="0"/>
              <a:ea typeface="华文新魏" panose="02010800040101010101" pitchFamily="2" charset="-122"/>
            </a:endParaRPr>
          </a:p>
        </p:txBody>
      </p:sp>
      <p:sp>
        <p:nvSpPr>
          <p:cNvPr id="31747" name="文本框 88067">
            <a:extLst>
              <a:ext uri="{FF2B5EF4-FFF2-40B4-BE49-F238E27FC236}">
                <a16:creationId xmlns:a16="http://schemas.microsoft.com/office/drawing/2014/main" id="{EDF5B016-3E68-C06A-356E-CF6DB2A43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5373688"/>
            <a:ext cx="8137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31748" name="文本框 88068">
            <a:extLst>
              <a:ext uri="{FF2B5EF4-FFF2-40B4-BE49-F238E27FC236}">
                <a16:creationId xmlns:a16="http://schemas.microsoft.com/office/drawing/2014/main" id="{EE6F155E-5C3C-C576-9BD8-D5D7FB851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4891088"/>
            <a:ext cx="11710988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等线" panose="02010600030101010101" pitchFamily="2" charset="-122"/>
              </a:rPr>
              <a:t>    </a:t>
            </a:r>
            <a:r>
              <a:rPr lang="zh-CN" altLang="en-US" sz="2400" b="1">
                <a:latin typeface="等线" panose="02010600030101010101" pitchFamily="2" charset="-122"/>
              </a:rPr>
              <a:t>电平的单位为奈培。当</a:t>
            </a:r>
            <a:r>
              <a:rPr lang="en-US" altLang="zh-CN" sz="2400" b="1">
                <a:latin typeface="等线" panose="02010600030101010101" pitchFamily="2" charset="-122"/>
              </a:rPr>
              <a:t>U1(I1)</a:t>
            </a:r>
            <a:r>
              <a:rPr lang="zh-CN" altLang="en-US" sz="2400" b="1">
                <a:latin typeface="等线" panose="02010600030101010101" pitchFamily="2" charset="-122"/>
              </a:rPr>
              <a:t>取任意值时，</a:t>
            </a:r>
            <a:r>
              <a:rPr lang="en-US" altLang="zh-CN" sz="2400" b="1">
                <a:latin typeface="等线" panose="02010600030101010101" pitchFamily="2" charset="-122"/>
              </a:rPr>
              <a:t>α</a:t>
            </a:r>
            <a:r>
              <a:rPr lang="zh-CN" altLang="en-US" sz="2400" b="1">
                <a:latin typeface="等线" panose="02010600030101010101" pitchFamily="2" charset="-122"/>
              </a:rPr>
              <a:t>称为</a:t>
            </a:r>
            <a:r>
              <a:rPr lang="en-US" altLang="zh-CN" sz="2400" b="1">
                <a:latin typeface="等线" panose="02010600030101010101" pitchFamily="2" charset="-122"/>
              </a:rPr>
              <a:t>U2</a:t>
            </a:r>
            <a:r>
              <a:rPr lang="zh-CN" altLang="en-US" sz="2400" b="1">
                <a:latin typeface="等线" panose="02010600030101010101" pitchFamily="2" charset="-122"/>
              </a:rPr>
              <a:t>相对于</a:t>
            </a:r>
            <a:r>
              <a:rPr lang="en-US" altLang="zh-CN" sz="2400" b="1">
                <a:latin typeface="等线" panose="02010600030101010101" pitchFamily="2" charset="-122"/>
              </a:rPr>
              <a:t>Ul</a:t>
            </a:r>
            <a:r>
              <a:rPr lang="zh-CN" altLang="en-US" sz="2400" b="1">
                <a:latin typeface="等线" panose="02010600030101010101" pitchFamily="2" charset="-122"/>
              </a:rPr>
              <a:t>的相对电平。   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latin typeface="等线" panose="02010600030101010101" pitchFamily="2" charset="-122"/>
              </a:rPr>
              <a:t>    如果不取自然对数，而采用以</a:t>
            </a:r>
            <a:r>
              <a:rPr lang="en-US" altLang="zh-CN" sz="2400" b="1">
                <a:latin typeface="等线" panose="02010600030101010101" pitchFamily="2" charset="-122"/>
              </a:rPr>
              <a:t>10</a:t>
            </a:r>
            <a:r>
              <a:rPr lang="zh-CN" altLang="en-US" sz="2400" b="1">
                <a:latin typeface="等线" panose="02010600030101010101" pitchFamily="2" charset="-122"/>
              </a:rPr>
              <a:t>为底的常用对数，则电平的单位称为分贝</a:t>
            </a:r>
            <a:r>
              <a:rPr lang="en-US" altLang="zh-CN" sz="2400" b="1">
                <a:latin typeface="等线" panose="02010600030101010101" pitchFamily="2" charset="-122"/>
              </a:rPr>
              <a:t>(dB)</a:t>
            </a:r>
            <a:r>
              <a:rPr lang="zh-CN" altLang="en-US" sz="2400" b="1">
                <a:latin typeface="等线" panose="02010600030101010101" pitchFamily="2" charset="-122"/>
              </a:rPr>
              <a:t>，此时有</a:t>
            </a:r>
          </a:p>
        </p:txBody>
      </p:sp>
      <p:graphicFrame>
        <p:nvGraphicFramePr>
          <p:cNvPr id="31749" name="对象 88066">
            <a:extLst>
              <a:ext uri="{FF2B5EF4-FFF2-40B4-BE49-F238E27FC236}">
                <a16:creationId xmlns:a16="http://schemas.microsoft.com/office/drawing/2014/main" id="{ABFA7756-9827-2910-DF59-B06D42C45F2D}"/>
              </a:ext>
            </a:extLst>
          </p:cNvPr>
          <p:cNvGraphicFramePr>
            <a:graphicFrameLocks/>
          </p:cNvGraphicFramePr>
          <p:nvPr/>
        </p:nvGraphicFramePr>
        <p:xfrm>
          <a:off x="4403725" y="3897313"/>
          <a:ext cx="31686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952087" imgH="317362" progId="Equation.DSMT4">
                  <p:embed/>
                </p:oleObj>
              </mc:Choice>
              <mc:Fallback>
                <p:oleObj r:id="rId2" imgW="952087" imgH="317362" progId="Equation.DSMT4">
                  <p:embed/>
                  <p:pic>
                    <p:nvPicPr>
                      <p:cNvPr id="31749" name="对象 88066">
                        <a:extLst>
                          <a:ext uri="{FF2B5EF4-FFF2-40B4-BE49-F238E27FC236}">
                            <a16:creationId xmlns:a16="http://schemas.microsoft.com/office/drawing/2014/main" id="{ABFA7756-9827-2910-DF59-B06D42C45F2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3725" y="3897313"/>
                        <a:ext cx="316865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矩形 88070">
            <a:extLst>
              <a:ext uri="{FF2B5EF4-FFF2-40B4-BE49-F238E27FC236}">
                <a16:creationId xmlns:a16="http://schemas.microsoft.com/office/drawing/2014/main" id="{289E8A2F-4037-EB73-0151-5AE5C590B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350" y="6092825"/>
            <a:ext cx="5602288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电平为</a:t>
            </a:r>
            <a:r>
              <a:rPr lang="en-US" altLang="zh-CN" sz="2400" b="1">
                <a:solidFill>
                  <a:srgbClr val="FF0000"/>
                </a:solidFill>
              </a:rPr>
              <a:t>20lg</a:t>
            </a:r>
            <a:r>
              <a:rPr lang="zh-CN" altLang="en-US" sz="2400" b="1">
                <a:solidFill>
                  <a:srgbClr val="FF0000"/>
                </a:solidFill>
              </a:rPr>
              <a:t>（</a:t>
            </a:r>
            <a:r>
              <a:rPr lang="en-US" altLang="zh-CN" sz="2400" b="1">
                <a:solidFill>
                  <a:srgbClr val="FF0000"/>
                </a:solidFill>
              </a:rPr>
              <a:t>U/1V</a:t>
            </a:r>
            <a:r>
              <a:rPr lang="zh-CN" altLang="en-US" sz="2400" b="1">
                <a:solidFill>
                  <a:srgbClr val="FF0000"/>
                </a:solidFill>
              </a:rPr>
              <a:t>）或</a:t>
            </a:r>
            <a:r>
              <a:rPr lang="en-US" altLang="zh-CN" sz="2400" b="1">
                <a:solidFill>
                  <a:srgbClr val="FF0000"/>
                </a:solidFill>
              </a:rPr>
              <a:t>20lg</a:t>
            </a:r>
            <a:r>
              <a:rPr lang="zh-CN" altLang="en-US" sz="2400" b="1">
                <a:solidFill>
                  <a:srgbClr val="FF0000"/>
                </a:solidFill>
              </a:rPr>
              <a:t>（</a:t>
            </a:r>
            <a:r>
              <a:rPr lang="en-US" altLang="zh-CN" sz="2400" b="1">
                <a:solidFill>
                  <a:srgbClr val="FF0000"/>
                </a:solidFill>
              </a:rPr>
              <a:t>U/0.775V</a:t>
            </a:r>
            <a:r>
              <a:rPr lang="zh-CN" altLang="en-US" sz="2400" b="1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31751" name="Rectangle 3">
            <a:extLst>
              <a:ext uri="{FF2B5EF4-FFF2-40B4-BE49-F238E27FC236}">
                <a16:creationId xmlns:a16="http://schemas.microsoft.com/office/drawing/2014/main" id="{B1B33E40-CB16-3C29-1F2F-31EBF7A51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 b="1">
                <a:solidFill>
                  <a:srgbClr val="FF0000"/>
                </a:solidFill>
              </a:rPr>
              <a:t>交流毫伏表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31752" name="文本框 5">
            <a:extLst>
              <a:ext uri="{FF2B5EF4-FFF2-40B4-BE49-F238E27FC236}">
                <a16:creationId xmlns:a16="http://schemas.microsoft.com/office/drawing/2014/main" id="{FECC3A4A-DC0B-FBCC-1E20-7D674657C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1531938"/>
            <a:ext cx="1190307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FF0000"/>
                </a:solidFill>
                <a:latin typeface="等线" panose="02010600030101010101" pitchFamily="2" charset="-122"/>
              </a:rPr>
              <a:t> 电平的概念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1000">
              <a:solidFill>
                <a:srgbClr val="FF0000"/>
              </a:solidFill>
              <a:latin typeface="等线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>
                <a:latin typeface="等线" panose="02010600030101010101" pitchFamily="2" charset="-122"/>
              </a:rPr>
              <a:t>     </a:t>
            </a:r>
            <a:r>
              <a:rPr lang="zh-CN" altLang="en-US" sz="2400" b="1">
                <a:latin typeface="等线" panose="02010600030101010101" pitchFamily="2" charset="-122"/>
              </a:rPr>
              <a:t>在研究滤波器、衰耗器、放大器等电路时，通常并不直接考察电路中某点的电压，而是要了解各个环节的增益或衰耗，即</a:t>
            </a:r>
            <a:r>
              <a:rPr lang="zh-CN" altLang="en-US" sz="2400" b="1">
                <a:solidFill>
                  <a:srgbClr val="FF0000"/>
                </a:solidFill>
                <a:latin typeface="等线" panose="02010600030101010101" pitchFamily="2" charset="-122"/>
              </a:rPr>
              <a:t>传输电压比</a:t>
            </a:r>
            <a:r>
              <a:rPr lang="zh-CN" altLang="en-US" sz="2400" b="1">
                <a:latin typeface="等线" panose="02010600030101010101" pitchFamily="2" charset="-122"/>
              </a:rPr>
              <a:t>。因</a:t>
            </a:r>
            <a:r>
              <a:rPr lang="zh-CN" altLang="en-US" sz="2400" b="1">
                <a:solidFill>
                  <a:srgbClr val="FF0000"/>
                </a:solidFill>
                <a:latin typeface="等线" panose="02010600030101010101" pitchFamily="2" charset="-122"/>
              </a:rPr>
              <a:t>电压</a:t>
            </a:r>
            <a:r>
              <a:rPr lang="zh-CN" altLang="en-US" sz="2400" b="1">
                <a:latin typeface="等线" panose="02010600030101010101" pitchFamily="2" charset="-122"/>
              </a:rPr>
              <a:t>比</a:t>
            </a:r>
            <a:r>
              <a:rPr lang="zh-CN" altLang="en-US" sz="2400" b="1">
                <a:solidFill>
                  <a:srgbClr val="FF0000"/>
                </a:solidFill>
                <a:latin typeface="等线" panose="02010600030101010101" pitchFamily="2" charset="-122"/>
              </a:rPr>
              <a:t>本身是无量纲</a:t>
            </a:r>
            <a:r>
              <a:rPr lang="zh-CN" altLang="en-US" sz="2400" b="1">
                <a:latin typeface="等线" panose="02010600030101010101" pitchFamily="2" charset="-122"/>
              </a:rPr>
              <a:t>的，且往往数量级太大不便于作图或计算，特别是在通信系统的测试中，因为人耳听觉与声音的强度不是线性关系而是对数关系，所以在工程上引人了</a:t>
            </a:r>
            <a:r>
              <a:rPr lang="zh-CN" altLang="en-US" sz="2400" b="1">
                <a:solidFill>
                  <a:srgbClr val="FF0000"/>
                </a:solidFill>
                <a:latin typeface="等线" panose="02010600030101010101" pitchFamily="2" charset="-122"/>
              </a:rPr>
              <a:t>电平</a:t>
            </a:r>
            <a:r>
              <a:rPr lang="zh-CN" altLang="en-US" sz="2400" b="1">
                <a:latin typeface="等线" panose="02010600030101010101" pitchFamily="2" charset="-122"/>
              </a:rPr>
              <a:t>的概念，其定义如下：</a:t>
            </a:r>
            <a:endParaRPr lang="en-US" altLang="zh-CN" sz="2400" b="1">
              <a:latin typeface="等线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>
                <a:latin typeface="等线" panose="02010600030101010101" pitchFamily="2" charset="-122"/>
              </a:rPr>
              <a:t>     </a:t>
            </a:r>
            <a:r>
              <a:rPr lang="zh-CN" altLang="en-US" sz="2400" b="1">
                <a:latin typeface="等线" panose="02010600030101010101" pitchFamily="2" charset="-122"/>
              </a:rPr>
              <a:t>当输入电压</a:t>
            </a:r>
            <a:r>
              <a:rPr lang="en-US" altLang="zh-CN" sz="2400" b="1">
                <a:latin typeface="等线" panose="02010600030101010101" pitchFamily="2" charset="-122"/>
              </a:rPr>
              <a:t>U</a:t>
            </a:r>
            <a:r>
              <a:rPr lang="en-US" altLang="zh-CN" sz="2400" b="1" baseline="-25000">
                <a:latin typeface="等线" panose="02010600030101010101" pitchFamily="2" charset="-122"/>
              </a:rPr>
              <a:t>1</a:t>
            </a:r>
            <a:r>
              <a:rPr lang="en-US" altLang="zh-CN" sz="2400" b="1">
                <a:latin typeface="等线" panose="02010600030101010101" pitchFamily="2" charset="-122"/>
              </a:rPr>
              <a:t> (</a:t>
            </a:r>
            <a:r>
              <a:rPr lang="zh-CN" altLang="en-US" sz="2400" b="1">
                <a:latin typeface="等线" panose="02010600030101010101" pitchFamily="2" charset="-122"/>
              </a:rPr>
              <a:t>或电流</a:t>
            </a:r>
            <a:r>
              <a:rPr lang="en-US" altLang="zh-CN" sz="2400" b="1">
                <a:latin typeface="等线" panose="02010600030101010101" pitchFamily="2" charset="-122"/>
              </a:rPr>
              <a:t>I</a:t>
            </a:r>
            <a:r>
              <a:rPr lang="en-US" altLang="zh-CN" sz="2400" b="1" baseline="-25000">
                <a:latin typeface="等线" panose="02010600030101010101" pitchFamily="2" charset="-122"/>
              </a:rPr>
              <a:t>1</a:t>
            </a:r>
            <a:r>
              <a:rPr lang="en-US" altLang="zh-CN" sz="2400" b="1">
                <a:latin typeface="等线" panose="02010600030101010101" pitchFamily="2" charset="-122"/>
              </a:rPr>
              <a:t>)</a:t>
            </a:r>
            <a:r>
              <a:rPr lang="zh-CN" altLang="en-US" sz="2400" b="1">
                <a:latin typeface="等线" panose="02010600030101010101" pitchFamily="2" charset="-122"/>
              </a:rPr>
              <a:t>与输出电压</a:t>
            </a:r>
            <a:r>
              <a:rPr lang="en-US" altLang="zh-CN" sz="2400" b="1">
                <a:latin typeface="等线" panose="02010600030101010101" pitchFamily="2" charset="-122"/>
              </a:rPr>
              <a:t>U</a:t>
            </a:r>
            <a:r>
              <a:rPr lang="en-US" altLang="zh-CN" sz="2400" b="1" baseline="-25000">
                <a:latin typeface="等线" panose="02010600030101010101" pitchFamily="2" charset="-122"/>
              </a:rPr>
              <a:t>2</a:t>
            </a:r>
            <a:r>
              <a:rPr lang="en-US" altLang="zh-CN" sz="2400" b="1">
                <a:latin typeface="等线" panose="02010600030101010101" pitchFamily="2" charset="-122"/>
              </a:rPr>
              <a:t>(</a:t>
            </a:r>
            <a:r>
              <a:rPr lang="zh-CN" altLang="en-US" sz="2400" b="1">
                <a:latin typeface="等线" panose="02010600030101010101" pitchFamily="2" charset="-122"/>
              </a:rPr>
              <a:t>或电流</a:t>
            </a:r>
            <a:r>
              <a:rPr lang="en-US" altLang="zh-CN" sz="2400" b="1">
                <a:latin typeface="等线" panose="02010600030101010101" pitchFamily="2" charset="-122"/>
              </a:rPr>
              <a:t>I</a:t>
            </a:r>
            <a:r>
              <a:rPr lang="en-US" altLang="zh-CN" sz="2400" b="1" baseline="-25000">
                <a:latin typeface="等线" panose="02010600030101010101" pitchFamily="2" charset="-122"/>
              </a:rPr>
              <a:t>2</a:t>
            </a:r>
            <a:r>
              <a:rPr lang="en-US" altLang="zh-CN" sz="2400" b="1">
                <a:latin typeface="等线" panose="02010600030101010101" pitchFamily="2" charset="-122"/>
              </a:rPr>
              <a:t>)</a:t>
            </a:r>
            <a:r>
              <a:rPr lang="zh-CN" altLang="en-US" sz="2400" b="1">
                <a:latin typeface="等线" panose="02010600030101010101" pitchFamily="2" charset="-122"/>
              </a:rPr>
              <a:t>相差</a:t>
            </a:r>
            <a:r>
              <a:rPr lang="en-US" altLang="zh-CN" sz="2400" b="1">
                <a:latin typeface="等线" panose="02010600030101010101" pitchFamily="2" charset="-122"/>
              </a:rPr>
              <a:t>e(2.718)</a:t>
            </a:r>
            <a:r>
              <a:rPr lang="zh-CN" altLang="en-US" sz="2400" b="1">
                <a:latin typeface="等线" panose="02010600030101010101" pitchFamily="2" charset="-122"/>
              </a:rPr>
              <a:t>倍时，称</a:t>
            </a:r>
            <a:r>
              <a:rPr lang="en-US" altLang="zh-CN" sz="2400" b="1">
                <a:latin typeface="等线" panose="02010600030101010101" pitchFamily="2" charset="-122"/>
              </a:rPr>
              <a:t>U</a:t>
            </a:r>
            <a:r>
              <a:rPr lang="en-US" altLang="zh-CN" sz="2400" b="1" baseline="-25000">
                <a:latin typeface="等线" panose="02010600030101010101" pitchFamily="2" charset="-122"/>
              </a:rPr>
              <a:t>2</a:t>
            </a:r>
            <a:r>
              <a:rPr lang="zh-CN" altLang="en-US" sz="2400" b="1">
                <a:latin typeface="等线" panose="02010600030101010101" pitchFamily="2" charset="-122"/>
              </a:rPr>
              <a:t>相对于</a:t>
            </a:r>
            <a:r>
              <a:rPr lang="en-US" altLang="zh-CN" sz="2400" b="1">
                <a:latin typeface="等线" panose="02010600030101010101" pitchFamily="2" charset="-122"/>
              </a:rPr>
              <a:t>U</a:t>
            </a:r>
            <a:r>
              <a:rPr lang="en-US" altLang="zh-CN" sz="2400" b="1" baseline="-25000">
                <a:latin typeface="等线" panose="02010600030101010101" pitchFamily="2" charset="-122"/>
              </a:rPr>
              <a:t>1</a:t>
            </a:r>
            <a:r>
              <a:rPr lang="zh-CN" altLang="en-US" sz="2400" b="1">
                <a:latin typeface="等线" panose="02010600030101010101" pitchFamily="2" charset="-122"/>
              </a:rPr>
              <a:t>的电平为</a:t>
            </a:r>
            <a:r>
              <a:rPr lang="en-US" altLang="zh-CN" sz="2400" b="1">
                <a:latin typeface="等线" panose="02010600030101010101" pitchFamily="2" charset="-122"/>
              </a:rPr>
              <a:t>1Np(</a:t>
            </a:r>
            <a:r>
              <a:rPr lang="zh-CN" altLang="en-US" sz="2400" b="1">
                <a:latin typeface="等线" panose="02010600030101010101" pitchFamily="2" charset="-122"/>
              </a:rPr>
              <a:t>奈培</a:t>
            </a:r>
            <a:r>
              <a:rPr lang="en-US" altLang="zh-CN" sz="2400" b="1">
                <a:latin typeface="等线" panose="02010600030101010101" pitchFamily="2" charset="-122"/>
              </a:rPr>
              <a:t>)</a:t>
            </a:r>
            <a:r>
              <a:rPr lang="zh-CN" altLang="en-US" sz="2400" b="1">
                <a:latin typeface="等线" panose="02010600030101010101" pitchFamily="2" charset="-122"/>
              </a:rPr>
              <a:t>，即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D1FBF5-1BA0-55B2-A260-7CF30C29FC7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512000" y="1773000"/>
            <a:ext cx="3168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FF0000"/>
                </a:solidFill>
              </a:rPr>
              <a:t>第二部分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45AC28-2CC1-8854-E000-FB1E0531A19D}"/>
              </a:ext>
            </a:extLst>
          </p:cNvPr>
          <p:cNvSpPr txBox="1"/>
          <p:nvPr/>
        </p:nvSpPr>
        <p:spPr>
          <a:xfrm>
            <a:off x="3048000" y="321300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RC</a:t>
            </a:r>
            <a:r>
              <a:rPr lang="zh-CN" altLang="en-US" sz="4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网络频率特性研究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4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2165" y="2059940"/>
            <a:ext cx="107016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sz="2800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网络的响应相量与激励相量之比是频率ω的函数，称为正弦稳态下的网络函数。表示为</a:t>
            </a:r>
            <a:r>
              <a:rPr sz="28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56000" y="138419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5340" y="1269365"/>
            <a:ext cx="77704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1.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网络频率特性的定义 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05773" y="3197225"/>
            <a:ext cx="6314440" cy="1016000"/>
            <a:chOff x="4458" y="5035"/>
            <a:chExt cx="9944" cy="1600"/>
          </a:xfrm>
          <a:solidFill>
            <a:srgbClr val="FFFFFF"/>
          </a:solidFill>
        </p:grpSpPr>
        <p:sp>
          <p:nvSpPr>
            <p:cNvPr id="17" name="圆角矩形 16"/>
            <p:cNvSpPr/>
            <p:nvPr/>
          </p:nvSpPr>
          <p:spPr>
            <a:xfrm>
              <a:off x="4458" y="5035"/>
              <a:ext cx="9944" cy="1600"/>
            </a:xfrm>
            <a:prstGeom prst="roundRect">
              <a:avLst>
                <a:gd name="adj" fmla="val 2106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4342" name="对象 2059"/>
            <p:cNvGraphicFramePr/>
            <p:nvPr/>
          </p:nvGraphicFramePr>
          <p:xfrm>
            <a:off x="4498" y="5060"/>
            <a:ext cx="9865" cy="1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965960" imgH="396240" progId="Visio.Drawing.5">
                    <p:embed/>
                  </p:oleObj>
                </mc:Choice>
                <mc:Fallback>
                  <p:oleObj r:id="rId3" imgW="1965960" imgH="396240" progId="Visio.Drawing.5">
                    <p:embed/>
                    <p:pic>
                      <p:nvPicPr>
                        <p:cNvPr id="0" name="图片 307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98" y="5060"/>
                          <a:ext cx="9865" cy="155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文本框 5"/>
          <p:cNvSpPr txBox="1"/>
          <p:nvPr/>
        </p:nvSpPr>
        <p:spPr>
          <a:xfrm>
            <a:off x="815340" y="4437380"/>
            <a:ext cx="1069848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其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模随频率ω变化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的规律称为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幅频特性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辐角随ω变化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的规律称为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相频特性</a:t>
            </a:r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。为使频率特性曲线具有通用性，常以作为横坐标。通常，根据随频率ω变化的趋势,将RC网络分为“低通(LP)电路”、“高通(HP)电路”、“带通(BP)电路”、“带阻(BS)电路”等。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8000" y="95278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4000" y="1156881"/>
            <a:ext cx="28181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(1)  RC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低通网络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5340" y="1988820"/>
            <a:ext cx="63887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下图所示为RC低通网络及频率特性。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526" r="-1124"/>
          <a:stretch>
            <a:fillRect/>
          </a:stretch>
        </p:blipFill>
        <p:spPr>
          <a:xfrm>
            <a:off x="1600117" y="3006492"/>
            <a:ext cx="8953811" cy="243364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940" y="174942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2000" y="1144232"/>
            <a:ext cx="28181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(1)  RC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低通网络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5340" y="1988820"/>
            <a:ext cx="52514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它的网络函数为</a:t>
            </a:r>
          </a:p>
        </p:txBody>
      </p:sp>
      <p:graphicFrame>
        <p:nvGraphicFramePr>
          <p:cNvPr id="17411" name="对象 5123"/>
          <p:cNvGraphicFramePr/>
          <p:nvPr/>
        </p:nvGraphicFramePr>
        <p:xfrm>
          <a:off x="1218860" y="2638423"/>
          <a:ext cx="4445606" cy="1101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51000" imgH="406400" progId="Equation.DSMT4">
                  <p:embed/>
                </p:oleObj>
              </mc:Choice>
              <mc:Fallback>
                <p:oleObj r:id="rId3" imgW="1651000" imgH="4064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8860" y="2638423"/>
                        <a:ext cx="4445606" cy="11010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815340" y="3862705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其模为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15340" y="5156835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辐角为</a:t>
            </a:r>
          </a:p>
        </p:txBody>
      </p:sp>
      <p:graphicFrame>
        <p:nvGraphicFramePr>
          <p:cNvPr id="17413" name="对象 5125"/>
          <p:cNvGraphicFramePr/>
          <p:nvPr/>
        </p:nvGraphicFramePr>
        <p:xfrm>
          <a:off x="2080271" y="4237990"/>
          <a:ext cx="2722781" cy="980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28700" imgH="368300" progId="Equation.DSMT4">
                  <p:embed/>
                </p:oleObj>
              </mc:Choice>
              <mc:Fallback>
                <p:oleObj r:id="rId5" imgW="1028700" imgH="3683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0271" y="4237990"/>
                        <a:ext cx="2722781" cy="98099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对象 5127"/>
          <p:cNvGraphicFramePr/>
          <p:nvPr/>
        </p:nvGraphicFramePr>
        <p:xfrm>
          <a:off x="1695133" y="5808980"/>
          <a:ext cx="3492500" cy="636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89965" imgH="177800" progId="Equation.DSMT4">
                  <p:embed/>
                </p:oleObj>
              </mc:Choice>
              <mc:Fallback>
                <p:oleObj r:id="rId7" imgW="989965" imgH="1778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95133" y="5808980"/>
                        <a:ext cx="3492500" cy="636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6066790" y="2135505"/>
            <a:ext cx="5440680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显然，随着频率的增高，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|H(</a:t>
            </a: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jω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)|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将减小，这说明低频信号可以通过，高频信号被衰减或抑制。当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ω=1/RC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，即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/U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= 0.707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，通常把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U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降低到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0.707U</a:t>
            </a:r>
            <a:r>
              <a:rPr lang="en-US" altLang="zh-CN" sz="24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时的角频率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称为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截止角频率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lang="en-US" altLang="zh-CN" sz="2400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。即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444118" y="4941000"/>
            <a:ext cx="178446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ω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=</a:t>
            </a:r>
            <a:r>
              <a:rPr lang="en-US" altLang="zh-CN" sz="2400" i="1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ω</a:t>
            </a:r>
            <a:r>
              <a:rPr lang="en-US" altLang="zh-CN" sz="24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c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=1/RC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9A7052B-37E5-F483-E0E7-EFFD709B27FC}"/>
              </a:ext>
            </a:extLst>
          </p:cNvPr>
          <p:cNvSpPr txBox="1"/>
          <p:nvPr/>
        </p:nvSpPr>
        <p:spPr>
          <a:xfrm>
            <a:off x="7628353" y="5661000"/>
            <a:ext cx="151849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400" i="1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f</a:t>
            </a:r>
            <a:r>
              <a:rPr lang="en-US" altLang="zh-CN"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c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=1/2</a:t>
            </a:r>
            <a:r>
              <a:rPr lang="el-GR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π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RC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8000" y="142558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16000" y="995363"/>
            <a:ext cx="28181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(2)  RC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高通网络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5340" y="1988820"/>
            <a:ext cx="63887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下图所示为RC高通网络及频率特性。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1504950" y="2870200"/>
            <a:ext cx="9123045" cy="2623185"/>
          </a:xfrm>
          <a:prstGeom prst="roundRect">
            <a:avLst>
              <a:gd name="adj" fmla="val 740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435" name="对象 6147"/>
          <p:cNvGraphicFramePr/>
          <p:nvPr>
            <p:extLst>
              <p:ext uri="{D42A27DB-BD31-4B8C-83A1-F6EECF244321}">
                <p14:modId xmlns:p14="http://schemas.microsoft.com/office/powerpoint/2010/main" val="1473144894"/>
              </p:ext>
            </p:extLst>
          </p:nvPr>
        </p:nvGraphicFramePr>
        <p:xfrm>
          <a:off x="2064000" y="2870200"/>
          <a:ext cx="8316595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837940" imgH="1059180" progId="Visio.Drawing.5">
                  <p:embed/>
                </p:oleObj>
              </mc:Choice>
              <mc:Fallback>
                <p:oleObj r:id="rId3" imgW="3837940" imgH="1059180" progId="Visio.Drawing.5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4000" y="2870200"/>
                        <a:ext cx="8316595" cy="22923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93B74CFD-3458-892B-B36D-1D03954971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8213" y="1773238"/>
            <a:ext cx="8001000" cy="3527425"/>
          </a:xfrm>
        </p:spPr>
        <p:txBody>
          <a:bodyPr rtlCol="0">
            <a:normAutofit fontScale="550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4000" b="1" dirty="0">
              <a:solidFill>
                <a:srgbClr val="FF0000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6000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7000" b="1" dirty="0">
                <a:solidFill>
                  <a:schemeClr val="folHlink"/>
                </a:solidFill>
              </a:rPr>
              <a:t>1</a:t>
            </a:r>
            <a:r>
              <a:rPr lang="zh-CN" altLang="en-US" sz="7000" b="1" dirty="0">
                <a:solidFill>
                  <a:schemeClr val="folHlink"/>
                </a:solidFill>
              </a:rPr>
              <a:t>、双踪示波器</a:t>
            </a:r>
            <a:endParaRPr lang="en-US" altLang="zh-CN" sz="7000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7000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7000" b="1" dirty="0">
                <a:solidFill>
                  <a:schemeClr val="folHlink"/>
                </a:solidFill>
              </a:rPr>
              <a:t>2</a:t>
            </a:r>
            <a:r>
              <a:rPr lang="zh-CN" altLang="en-US" sz="7000" b="1" dirty="0">
                <a:solidFill>
                  <a:schemeClr val="folHlink"/>
                </a:solidFill>
              </a:rPr>
              <a:t>、函数信号发生器</a:t>
            </a:r>
            <a:endParaRPr lang="en-US" altLang="zh-CN" sz="7000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7000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7000" b="1" dirty="0">
                <a:solidFill>
                  <a:schemeClr val="folHlink"/>
                </a:solidFill>
              </a:rPr>
              <a:t>3</a:t>
            </a:r>
            <a:r>
              <a:rPr lang="zh-CN" altLang="en-US" sz="7000" b="1" dirty="0">
                <a:solidFill>
                  <a:schemeClr val="folHlink"/>
                </a:solidFill>
              </a:rPr>
              <a:t>、交流毫伏表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b="1" dirty="0">
              <a:solidFill>
                <a:schemeClr val="folHlink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b="1" dirty="0">
              <a:solidFill>
                <a:schemeClr val="folHlink"/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718FEEB-8CE5-CAAD-F0E7-3DF7933EE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333375"/>
            <a:ext cx="69119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FF0000"/>
                </a:solidFill>
              </a:rPr>
              <a:t>第一部分：常用电子仪器的使用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2502" y="152718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15340" y="1917065"/>
            <a:ext cx="32391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它的网络函数为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15340" y="3719195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其模为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15340" y="5156835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辐角为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066790" y="2494280"/>
            <a:ext cx="5440680" cy="20005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      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可见，随着频率的降低而减小，说明高频信号可以通过，低</a:t>
            </a:r>
            <a:endParaRPr sz="24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  <a:sym typeface="+mn-ea"/>
            </a:endParaRPr>
          </a:p>
          <a:p>
            <a:pPr>
              <a:spcBef>
                <a:spcPct val="0"/>
              </a:spcBef>
            </a:pP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频信号被衰减或被抑制。网络的</a:t>
            </a:r>
            <a:r>
              <a:rPr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截止频率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仍为ω</a:t>
            </a:r>
            <a:r>
              <a:rPr sz="24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=1/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RC,因为ω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=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ω</a:t>
            </a:r>
            <a:r>
              <a:rPr sz="24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时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,|H(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jω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)| =0.707。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464425" y="4941000"/>
            <a:ext cx="204735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i="1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ω 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=</a:t>
            </a:r>
            <a:r>
              <a:rPr lang="en-US" altLang="zh-CN" sz="2800" i="1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ω</a:t>
            </a:r>
            <a:r>
              <a:rPr lang="en-US" altLang="zh-CN" sz="28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c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=1/RC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2000" y="960755"/>
            <a:ext cx="28181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(2)  RC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高通网络</a:t>
            </a:r>
          </a:p>
        </p:txBody>
      </p:sp>
      <p:graphicFrame>
        <p:nvGraphicFramePr>
          <p:cNvPr id="18437" name="对象 6149"/>
          <p:cNvGraphicFramePr/>
          <p:nvPr/>
        </p:nvGraphicFramePr>
        <p:xfrm>
          <a:off x="1847850" y="2427605"/>
          <a:ext cx="324040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565" imgH="406400" progId="Equation.DSMT4">
                  <p:embed/>
                </p:oleObj>
              </mc:Choice>
              <mc:Fallback>
                <p:oleObj r:id="rId3" imgW="1218565" imgH="4064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7850" y="2427605"/>
                        <a:ext cx="3240405" cy="1085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对象 6151"/>
          <p:cNvGraphicFramePr/>
          <p:nvPr/>
        </p:nvGraphicFramePr>
        <p:xfrm>
          <a:off x="2244090" y="4048125"/>
          <a:ext cx="2447925" cy="11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66165" imgH="495300" progId="Equation.DSMT4">
                  <p:embed/>
                </p:oleObj>
              </mc:Choice>
              <mc:Fallback>
                <p:oleObj r:id="rId5" imgW="1066165" imgH="4953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44090" y="4048125"/>
                        <a:ext cx="2447925" cy="11353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对象 7171"/>
          <p:cNvGraphicFramePr/>
          <p:nvPr/>
        </p:nvGraphicFramePr>
        <p:xfrm>
          <a:off x="1992630" y="5846445"/>
          <a:ext cx="295084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002665" imgH="190500" progId="Equation.DSMT4">
                  <p:embed/>
                </p:oleObj>
              </mc:Choice>
              <mc:Fallback>
                <p:oleObj r:id="rId7" imgW="1002665" imgH="190500" progId="Equation.DSMT4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92630" y="5846445"/>
                        <a:ext cx="2950845" cy="561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8000" y="217770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44000" y="941642"/>
            <a:ext cx="50603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(3)  </a:t>
            </a:r>
            <a:r>
              <a:rPr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RC带通网络</a:t>
            </a:r>
            <a:r>
              <a:rPr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RC选频网络</a:t>
            </a:r>
            <a:r>
              <a:rPr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96000" y="1845000"/>
            <a:ext cx="63887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下图所示为RC带通网络及频率特性。</a:t>
            </a:r>
          </a:p>
        </p:txBody>
      </p:sp>
      <p:pic>
        <p:nvPicPr>
          <p:cNvPr id="20484" name="内容占位符 7176" descr="HWOCRTEMP_ROC340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848000" y="2913400"/>
            <a:ext cx="8932863" cy="2387600"/>
          </a:xfr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0000" y="221587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6565" y="1917065"/>
            <a:ext cx="32391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它的网络函数为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6565" y="3719195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其模为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56565" y="5156835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辐角为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304915" y="1414145"/>
            <a:ext cx="567309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      </a:t>
            </a:r>
            <a:r>
              <a:rPr sz="2400" dirty="0" err="1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可以看出，当信号频率为ω</a:t>
            </a:r>
            <a:r>
              <a:rPr sz="2400" baseline="-25000" dirty="0" err="1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o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=1/</a:t>
            </a:r>
            <a:r>
              <a:rPr sz="2400" dirty="0" err="1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RC时，模|H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sz="2400" dirty="0" err="1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jω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)| =1/3为最大,</a:t>
            </a:r>
            <a:r>
              <a:rPr lang="zh-CN"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此时</a:t>
            </a:r>
            <a:r>
              <a:rPr sz="2400" dirty="0" err="1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输出与输入间相移为零。信号频率偏离ω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=1/</a:t>
            </a:r>
            <a:r>
              <a:rPr sz="2400" dirty="0" err="1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RC越远，信号被衰减和阻塞越厉害。说明RC网络允许以ω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=ω</a:t>
            </a:r>
            <a:r>
              <a:rPr sz="2400" baseline="-250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=1/RC(≠0)</a:t>
            </a:r>
            <a:r>
              <a:rPr sz="2400" dirty="0" err="1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为中心的一定频率范围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sz="2400" dirty="0" err="1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频带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sz="2400" dirty="0" err="1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内的信号通过，而衰减或抑制其他频率的信号</a:t>
            </a:r>
            <a:r>
              <a:rPr lang="zh-CN"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即对某一窄带频率的信号具有选频通过的作用，因此，将它称为带通网络或选频网络。而将ω</a:t>
            </a:r>
            <a:r>
              <a:rPr sz="2400" baseline="-250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或f</a:t>
            </a:r>
            <a:r>
              <a:rPr sz="2400" baseline="-250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0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称为</a:t>
            </a:r>
            <a:r>
              <a:rPr sz="2400" dirty="0">
                <a:solidFill>
                  <a:srgbClr val="FF0000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中心频率</a:t>
            </a:r>
            <a:r>
              <a:rPr sz="2400" dirty="0">
                <a:solidFill>
                  <a:schemeClr val="bg1"/>
                </a:solidFill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。当</a:t>
            </a:r>
          </a:p>
          <a:p>
            <a:pPr algn="just">
              <a:spcBef>
                <a:spcPct val="0"/>
              </a:spcBef>
            </a:pPr>
            <a:endParaRPr sz="24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  <a:sym typeface="+mn-ea"/>
            </a:endParaRPr>
          </a:p>
          <a:p>
            <a:pPr algn="just">
              <a:spcBef>
                <a:spcPct val="0"/>
              </a:spcBef>
            </a:pPr>
            <a:endParaRPr sz="24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  <a:sym typeface="+mn-ea"/>
            </a:endParaRPr>
          </a:p>
          <a:p>
            <a:pPr>
              <a:spcBef>
                <a:spcPct val="0"/>
              </a:spcBef>
            </a:pP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时，所对应的两个频率也</a:t>
            </a:r>
            <a:r>
              <a:rPr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称截止频率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，用ω</a:t>
            </a:r>
            <a:r>
              <a:rPr sz="24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和ω</a:t>
            </a:r>
            <a:r>
              <a:rPr sz="2400" baseline="-250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L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表示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2457" y="954694"/>
            <a:ext cx="50603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(3)  </a:t>
            </a:r>
            <a:r>
              <a:rPr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RC带通网络</a:t>
            </a:r>
            <a:r>
              <a:rPr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sz="2800" b="1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RC选频网络</a:t>
            </a:r>
            <a:r>
              <a:rPr sz="2800" b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)</a:t>
            </a:r>
          </a:p>
        </p:txBody>
      </p:sp>
      <p:graphicFrame>
        <p:nvGraphicFramePr>
          <p:cNvPr id="21507" name="对象 10243"/>
          <p:cNvGraphicFramePr/>
          <p:nvPr/>
        </p:nvGraphicFramePr>
        <p:xfrm>
          <a:off x="241300" y="2409825"/>
          <a:ext cx="5802630" cy="1318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514600" imgH="571500" progId="Equation.DSMT4">
                  <p:embed/>
                </p:oleObj>
              </mc:Choice>
              <mc:Fallback>
                <p:oleObj r:id="rId3" imgW="2514600" imgH="5715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300" y="2409825"/>
                        <a:ext cx="5802630" cy="13182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9" name="对象 10245"/>
          <p:cNvGraphicFramePr/>
          <p:nvPr/>
        </p:nvGraphicFramePr>
        <p:xfrm>
          <a:off x="1559560" y="4102735"/>
          <a:ext cx="316674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84300" imgH="495300" progId="Equation.DSMT4">
                  <p:embed/>
                </p:oleObj>
              </mc:Choice>
              <mc:Fallback>
                <p:oleObj r:id="rId5" imgW="1384300" imgH="4953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59560" y="4102735"/>
                        <a:ext cx="3166745" cy="1136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2" name="对象 10248"/>
          <p:cNvGraphicFramePr/>
          <p:nvPr/>
        </p:nvGraphicFramePr>
        <p:xfrm>
          <a:off x="1703070" y="5661660"/>
          <a:ext cx="2879725" cy="998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180465" imgH="406400" progId="Equation.DSMT4">
                  <p:embed/>
                </p:oleObj>
              </mc:Choice>
              <mc:Fallback>
                <p:oleObj r:id="rId7" imgW="1180465" imgH="4064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03070" y="5661660"/>
                        <a:ext cx="2879725" cy="9988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1269">
            <a:extLst>
              <a:ext uri="{FF2B5EF4-FFF2-40B4-BE49-F238E27FC236}">
                <a16:creationId xmlns:a16="http://schemas.microsoft.com/office/drawing/2014/main" id="{D43141C7-8242-A9A9-3FBC-77AD997439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813839"/>
              </p:ext>
            </p:extLst>
          </p:nvPr>
        </p:nvGraphicFramePr>
        <p:xfrm>
          <a:off x="7733919" y="5188290"/>
          <a:ext cx="28797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079032" imgH="304668" progId="Equation.DSMT4">
                  <p:embed/>
                </p:oleObj>
              </mc:Choice>
              <mc:Fallback>
                <p:oleObj r:id="rId9" imgW="1079032" imgH="304668" progId="Equation.DSMT4">
                  <p:embed/>
                  <p:pic>
                    <p:nvPicPr>
                      <p:cNvPr id="22533" name="对象 11269">
                        <a:extLst>
                          <a:ext uri="{FF2B5EF4-FFF2-40B4-BE49-F238E27FC236}">
                            <a16:creationId xmlns:a16="http://schemas.microsoft.com/office/drawing/2014/main" id="{B70B895D-53D2-566A-B078-857E5F523D1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3919" y="5188290"/>
                        <a:ext cx="287972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8000" y="163513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4990" y="1269365"/>
            <a:ext cx="5440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2. 网络频率特性测量方法及步骤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54990" y="1917065"/>
            <a:ext cx="154401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(1) 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逐点法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4990" y="2437130"/>
            <a:ext cx="1091946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按图接好线路后，首先根据电路频率特性曲线的特点找出特征频率点f0进行测量，然后在f0两侧依次选取若干个点（10倍频）再进行测量。测量中，用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交流毫伏表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测量电压响应相量的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有效值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，用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双踪示波器测量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响应与激励波形的相位差，并监测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激励相量电压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峰一峰值(Up-p)不变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4990" y="4436110"/>
            <a:ext cx="154401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(2) </a:t>
            </a:r>
            <a:r>
              <a:rPr lang="en-US" altLang="zh-CN" sz="2400" dirty="0" err="1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扫频法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1815" y="4949825"/>
            <a:ext cx="1092263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利用频率特性测试仪显示电路幅频特性曲线，但其相位差仍需用示波器测出。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8000" y="301831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4990" y="1269365"/>
            <a:ext cx="5440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对数频率坐标的概念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4990" y="1863090"/>
            <a:ext cx="10919460" cy="230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在绘制频率特性曲线时，往往由于涉及的频率范围较宽，若采用均匀分度的频率坐标，势必使低频部分被压缩，而高频部分又相对展得较宽，从而使所绘制的频率特性曲线在低频段不能充分清晰地展示其特点。若采用对数分度的频率轴，就不会出现这种情况，如</a:t>
            </a:r>
            <a:r>
              <a:rPr 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下图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所示。应当注意,</a:t>
            </a:r>
            <a:r>
              <a:rPr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对数坐标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是将</a:t>
            </a:r>
            <a:r>
              <a:rPr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轴按对数规律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进行刻度，</a:t>
            </a:r>
            <a:r>
              <a:rPr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并非对频率取对数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5602" name="内容占位符 15363" descr="HWOCRTEMP_ROC390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2143700" y="4437063"/>
            <a:ext cx="7480300" cy="1612900"/>
          </a:xfr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82789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4990" y="1054100"/>
            <a:ext cx="54400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3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对数频率坐标的概念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1814" y="1502410"/>
            <a:ext cx="11085195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同一电路的频率特性曲线，随坐标选取方式不同，曲线形状也会有所不同，可以根据实际需要适当选择，以突出需要表达的部分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如RC带通滤波器的中心频率为1600 Hz，测试范围为20 kHz，若横坐标采用均匀分度，则低频段就压缩在很小的范围内；如将横坐标比例放大，缩小测试范围，则高频段就不能充分展现。若采用对数坐标，横坐标以对数标尺刻度，就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可在很宽的范围内将频率特性清楚地展现出来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6626" name="内容占位符 17411" descr="HWOCRTEMP_ROC380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1054925" y="4324350"/>
            <a:ext cx="4537075" cy="2089150"/>
          </a:xfrm>
        </p:spPr>
      </p:pic>
      <p:pic>
        <p:nvPicPr>
          <p:cNvPr id="20484" name="内容占位符 7176" descr="HWOCRTEMP_ROC340"/>
          <p:cNvPicPr>
            <a:picLocks noGrp="1" noChangeAspect="1"/>
          </p:cNvPicPr>
          <p:nvPr/>
        </p:nvPicPr>
        <p:blipFill>
          <a:blip r:embed="rId4"/>
          <a:srcRect l="34423"/>
          <a:stretch>
            <a:fillRect/>
          </a:stretch>
        </p:blipFill>
        <p:spPr>
          <a:xfrm>
            <a:off x="6384290" y="4545965"/>
            <a:ext cx="4674235" cy="1905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82880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55625" y="1054100"/>
            <a:ext cx="27266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4. 电平的概念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80695" y="1932940"/>
            <a:ext cx="11084560" cy="2932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在研究滤波器、衰耗器、放大器等电路时，通常并不直接考察电路中某点的电压，而是要了解各个环节的增益或衰耗，即传输电压比。因</a:t>
            </a:r>
            <a:r>
              <a:rPr sz="2400" dirty="0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电压比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本身是</a:t>
            </a:r>
            <a:r>
              <a:rPr sz="2400" dirty="0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无量纲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的，且往往数量级太大不便于作图或计算，特别是在通信系统的测试中，因为人耳听觉与声音的强度不是线性关系而是对数关系，所以在工程上引人了电平的概念，其定义如下：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       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当输入电压U</a:t>
            </a:r>
            <a:r>
              <a:rPr sz="2400" baseline="-25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1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 (或电流I</a:t>
            </a:r>
            <a:r>
              <a:rPr sz="2400" baseline="-25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1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)与输出电压U</a:t>
            </a:r>
            <a:r>
              <a:rPr sz="2400" baseline="-25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(或电流I</a:t>
            </a:r>
            <a:r>
              <a:rPr sz="2400" baseline="-25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)</a:t>
            </a:r>
            <a:r>
              <a:rPr sz="24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相差e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(2.718)倍时，称U</a:t>
            </a:r>
            <a:r>
              <a:rPr sz="2400" baseline="-25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相对于U</a:t>
            </a:r>
            <a:r>
              <a:rPr sz="2400" baseline="-25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1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的电平为1Np(</a:t>
            </a:r>
            <a:r>
              <a:rPr sz="24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奈培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)，即</a:t>
            </a:r>
          </a:p>
        </p:txBody>
      </p:sp>
      <p:graphicFrame>
        <p:nvGraphicFramePr>
          <p:cNvPr id="27650" name="对象 19459"/>
          <p:cNvGraphicFramePr/>
          <p:nvPr/>
        </p:nvGraphicFramePr>
        <p:xfrm>
          <a:off x="4871720" y="4996180"/>
          <a:ext cx="230314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1865" imgH="317500" progId="Equation.DSMT4">
                  <p:embed/>
                </p:oleObj>
              </mc:Choice>
              <mc:Fallback>
                <p:oleObj r:id="rId3" imgW="951865" imgH="3175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1720" y="4996180"/>
                        <a:ext cx="2303145" cy="758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51815" y="6093460"/>
            <a:ext cx="11087735" cy="470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电平的单位为奈培。当U</a:t>
            </a:r>
            <a:r>
              <a:rPr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1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(I</a:t>
            </a:r>
            <a:r>
              <a:rPr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1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)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取任意值时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，α称为U</a:t>
            </a:r>
            <a:r>
              <a:rPr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相对于U</a:t>
            </a:r>
            <a:r>
              <a:rPr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l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的相对电平</a:t>
            </a:r>
            <a:r>
              <a:rPr 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  <a:endParaRPr sz="24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5625" y="1054100"/>
            <a:ext cx="27266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4. 电平的概念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625" y="1557655"/>
            <a:ext cx="11087735" cy="902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如果不取自然对数，而采用以10为底的常用对数，则电平的单位称为分贝(dB)，</a:t>
            </a:r>
            <a:r>
              <a:rPr sz="24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此时有</a:t>
            </a:r>
            <a:endParaRPr sz="2400" dirty="0">
              <a:solidFill>
                <a:schemeClr val="bg1"/>
              </a:solidFill>
              <a:latin typeface="+mj-lt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8675" name="对象 20483"/>
          <p:cNvGraphicFramePr/>
          <p:nvPr/>
        </p:nvGraphicFramePr>
        <p:xfrm>
          <a:off x="4771390" y="2448560"/>
          <a:ext cx="25209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989965" imgH="317500" progId="Equation.DSMT4">
                  <p:embed/>
                </p:oleObj>
              </mc:Choice>
              <mc:Fallback>
                <p:oleObj r:id="rId4" imgW="989965" imgH="3175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1390" y="2448560"/>
                        <a:ext cx="2520950" cy="80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56260" y="3383280"/>
            <a:ext cx="11087100" cy="1308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分贝与奈培之间的关系为：1dB =0.1151Np或1Np=8.686 dB。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       </a:t>
            </a:r>
            <a:r>
              <a:rPr sz="24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电平是一个相对量，要进行电平的测量就必须确定一个基准功率或基准电压</a:t>
            </a:r>
            <a:r>
              <a:rPr lang="zh-CN"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基准功率规定为在600Ω电阻上消耗1mW的功率，并用P</a:t>
            </a:r>
            <a:r>
              <a:rPr sz="2400" baseline="-25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0</a:t>
            </a:r>
            <a:r>
              <a:rPr sz="24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表示，所以功率电平为</a:t>
            </a:r>
          </a:p>
        </p:txBody>
      </p:sp>
      <p:graphicFrame>
        <p:nvGraphicFramePr>
          <p:cNvPr id="28677" name="对象 20485"/>
          <p:cNvGraphicFramePr/>
          <p:nvPr/>
        </p:nvGraphicFramePr>
        <p:xfrm>
          <a:off x="4770755" y="4860290"/>
          <a:ext cx="2520950" cy="824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64565" imgH="317500" progId="Equation.DSMT4">
                  <p:embed/>
                </p:oleObj>
              </mc:Choice>
              <mc:Fallback>
                <p:oleObj r:id="rId6" imgW="964565" imgH="317500" progId="Equation.DSMT4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70755" y="4860290"/>
                        <a:ext cx="2520950" cy="8242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52450" y="5852795"/>
            <a:ext cx="11090910" cy="902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      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该式表示的电平称为P</a:t>
            </a:r>
            <a:r>
              <a:rPr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的绝对功率电平。若电路中某点的功率为1mW，此点的功率电平即为0 dB。</a:t>
            </a:r>
            <a:endParaRPr sz="24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76709F-CE72-175C-3F3A-C58B37CA4457}"/>
              </a:ext>
            </a:extLst>
          </p:cNvPr>
          <p:cNvSpPr txBox="1"/>
          <p:nvPr/>
        </p:nvSpPr>
        <p:spPr>
          <a:xfrm>
            <a:off x="1056000" y="182880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5625" y="1054100"/>
            <a:ext cx="27266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4. 电平的概念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5625" y="1557655"/>
            <a:ext cx="11087735" cy="872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	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由P</a:t>
            </a:r>
            <a:r>
              <a:rPr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0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=U</a:t>
            </a:r>
            <a:r>
              <a:rPr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0</a:t>
            </a:r>
            <a:r>
              <a:rPr sz="2400" baseline="30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／R，R=600Ω，可知U</a:t>
            </a:r>
            <a:r>
              <a:rPr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0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=0.775V，即基准电压为0.775V，所以电压电平为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56260" y="3383280"/>
            <a:ext cx="11087100" cy="33141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	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该式表示的电平称为U</a:t>
            </a:r>
            <a:r>
              <a:rPr sz="24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2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的绝对电压电平。显然，若电路中某点的电压为0.775 V，则此点的绝对电压电平为0 dB。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	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当电压大于0.775 V时，电压电平为正值，小于0.775 V的电压电平为负值。例如，某点电压为3 V，其绝对电压电平为11.76dB</a:t>
            </a:r>
            <a:r>
              <a:rPr 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；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电压为0.5 V，则绝对电压电平为-3.8 dB。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	</a:t>
            </a:r>
            <a:r>
              <a:rPr sz="24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网络分析仪、毫伏表等许多测量仪表都可以直接进行电平测量。电平测量实质上也就是电压测量，只是刻度不同而已</a:t>
            </a:r>
            <a:r>
              <a:rPr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本次实验中使用的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仪器基准电压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U0=1Vrms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9699" name="对象 61443"/>
          <p:cNvGraphicFramePr/>
          <p:nvPr/>
        </p:nvGraphicFramePr>
        <p:xfrm>
          <a:off x="4556125" y="2403475"/>
          <a:ext cx="2952750" cy="811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142365" imgH="317500" progId="Equation.DSMT4">
                  <p:embed/>
                </p:oleObj>
              </mc:Choice>
              <mc:Fallback>
                <p:oleObj r:id="rId4" imgW="1142365" imgH="3175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25" y="2403475"/>
                        <a:ext cx="2952750" cy="8115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1201406-7B10-E07B-39BE-2A5C0500FCCA}"/>
              </a:ext>
            </a:extLst>
          </p:cNvPr>
          <p:cNvSpPr txBox="1"/>
          <p:nvPr/>
        </p:nvSpPr>
        <p:spPr>
          <a:xfrm>
            <a:off x="1056000" y="182880"/>
            <a:ext cx="23971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二、 实验原理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4566" y="1042600"/>
            <a:ext cx="6136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测量一阶RC低通电路的频率特性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526" r="59926" b="32305"/>
          <a:stretch>
            <a:fillRect/>
          </a:stretch>
        </p:blipFill>
        <p:spPr>
          <a:xfrm>
            <a:off x="7472398" y="1573081"/>
            <a:ext cx="3519602" cy="16473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931" y="1690300"/>
            <a:ext cx="5790565" cy="20672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2600"/>
              </a:lnSpc>
            </a:pPr>
            <a:r>
              <a:rPr lang="en-US" sz="2000" dirty="0">
                <a:solidFill>
                  <a:schemeClr val="bg1"/>
                </a:solidFill>
                <a:latin typeface="宋体" panose="02010600030101010101" pitchFamily="2" charset="-122"/>
                <a:ea typeface="思源宋体 Heavy" panose="02020900000000000000" charset="-122"/>
              </a:rPr>
              <a:t>	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电路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如右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图所示，图中R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=5.1k，C=0.01μF。电路的输入端输入一个零电平(1V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r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ms)的正弦信号（0dB），频率范围可选为50Hz～50 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kHz。测量低通电路的频率特性，其幅频特性用</a:t>
            </a:r>
            <a:r>
              <a:rPr sz="2000" dirty="0" err="1">
                <a:solidFill>
                  <a:srgbClr val="FF0000"/>
                </a:solidFill>
                <a:latin typeface="+mj-lt"/>
                <a:ea typeface="思源宋体 Heavy" panose="02020900000000000000" charset="-122"/>
              </a:rPr>
              <a:t>dB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表示，相频特性用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“</a:t>
            </a:r>
            <a:r>
              <a:rPr sz="2000" dirty="0">
                <a:solidFill>
                  <a:srgbClr val="FF0000"/>
                </a:solidFill>
                <a:latin typeface="+mj-lt"/>
                <a:ea typeface="思源宋体 Heavy" panose="02020900000000000000" charset="-122"/>
              </a:rPr>
              <a:t>°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”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表示，所有原始测量数据均记录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“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低通滤波器参数记录表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”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</a:rPr>
              <a:t>中。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31551" y="3985190"/>
            <a:ext cx="5782945" cy="14003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2600"/>
              </a:lnSpc>
              <a:buClrTx/>
              <a:buSzTx/>
              <a:buFontTx/>
            </a:pPr>
            <a:r>
              <a:rPr 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	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实验时按图连接好电路后，首先改变信号源的频率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(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从低到高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)，用毫伏表或示波器观测输出端电压的变化，粗略地看一下电路是否具有低通特性；找出</a:t>
            </a:r>
            <a:r>
              <a:rPr sz="2000" dirty="0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－3dB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截止频率点。然后再逐点测量。</a:t>
            </a:r>
          </a:p>
        </p:txBody>
      </p:sp>
      <p:pic>
        <p:nvPicPr>
          <p:cNvPr id="17" name="图片 16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149" y="3779450"/>
            <a:ext cx="2468880" cy="1754484"/>
          </a:xfrm>
          <a:prstGeom prst="rect">
            <a:avLst/>
          </a:prstGeom>
        </p:spPr>
      </p:pic>
      <p:pic>
        <p:nvPicPr>
          <p:cNvPr id="18" name="图片 17" descr="图片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18575" y="5533934"/>
            <a:ext cx="2427505" cy="48706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9CFA6D-D443-703C-E84F-5F9BA57615B8}"/>
              </a:ext>
            </a:extLst>
          </p:cNvPr>
          <p:cNvSpPr txBox="1"/>
          <p:nvPr/>
        </p:nvSpPr>
        <p:spPr>
          <a:xfrm>
            <a:off x="7742502" y="547934"/>
            <a:ext cx="196579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3200" i="1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f</a:t>
            </a:r>
            <a:r>
              <a:rPr lang="en-US" altLang="zh-CN" sz="32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c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=1/2</a:t>
            </a:r>
            <a:r>
              <a:rPr lang="el-GR" altLang="zh-CN" sz="32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π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sym typeface="+mn-ea"/>
              </a:rPr>
              <a:t>RC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42556CC8-65E6-2B5D-FB32-E54FA57FC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36725" y="827088"/>
            <a:ext cx="6969125" cy="11509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FF3300"/>
                </a:solidFill>
                <a:latin typeface="+mn-ea"/>
                <a:ea typeface="+mn-ea"/>
              </a:rPr>
              <a:t>示波器基础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4EB1F8D-1CC5-1EA1-AB9B-6B1192B703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888" y="2070100"/>
            <a:ext cx="10515600" cy="43513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>
                <a:solidFill>
                  <a:srgbClr val="1C1C1C"/>
                </a:solidFill>
                <a:ea typeface="楷体_GB2312" pitchFamily="49" charset="-122"/>
              </a:rPr>
              <a:t>      示波器是科研单位和实验室常用的一种观测电信号波形的仪器。用它可以进行</a:t>
            </a:r>
            <a:r>
              <a:rPr lang="zh-CN" altLang="en-US" b="1">
                <a:solidFill>
                  <a:srgbClr val="FF3300"/>
                </a:solidFill>
                <a:ea typeface="楷体_GB2312" pitchFamily="49" charset="-122"/>
              </a:rPr>
              <a:t>时域信号的测量</a:t>
            </a:r>
            <a:r>
              <a:rPr lang="zh-CN" altLang="en-US" b="1">
                <a:solidFill>
                  <a:srgbClr val="1C1C1C"/>
                </a:solidFill>
                <a:ea typeface="楷体_GB2312" pitchFamily="49" charset="-122"/>
              </a:rPr>
              <a:t>，可以测量电信号的</a:t>
            </a:r>
            <a:r>
              <a:rPr lang="zh-CN" altLang="en-US" b="1">
                <a:solidFill>
                  <a:srgbClr val="0066CC"/>
                </a:solidFill>
                <a:ea typeface="楷体_GB2312" pitchFamily="49" charset="-122"/>
              </a:rPr>
              <a:t>波形、周期、相位、幅值、矩形波的上升时间和下降时间</a:t>
            </a:r>
            <a:r>
              <a:rPr lang="zh-CN" altLang="en-US" b="1">
                <a:solidFill>
                  <a:srgbClr val="1C1C1C"/>
                </a:solidFill>
                <a:ea typeface="楷体_GB2312" pitchFamily="49" charset="-122"/>
              </a:rPr>
              <a:t>等物理参数。</a:t>
            </a:r>
            <a:endParaRPr lang="zh-CN" altLang="en-US" b="1">
              <a:ea typeface="楷体_GB2312" pitchFamily="49" charset="-122"/>
            </a:endParaRPr>
          </a:p>
        </p:txBody>
      </p:sp>
      <p:grpSp>
        <p:nvGrpSpPr>
          <p:cNvPr id="6148" name="Group 5">
            <a:extLst>
              <a:ext uri="{FF2B5EF4-FFF2-40B4-BE49-F238E27FC236}">
                <a16:creationId xmlns:a16="http://schemas.microsoft.com/office/drawing/2014/main" id="{C7F53A49-635B-572B-23D3-F2F0DCDD7665}"/>
              </a:ext>
            </a:extLst>
          </p:cNvPr>
          <p:cNvGrpSpPr>
            <a:grpSpLocks/>
          </p:cNvGrpSpPr>
          <p:nvPr/>
        </p:nvGrpSpPr>
        <p:grpSpPr bwMode="auto">
          <a:xfrm>
            <a:off x="2135188" y="3644900"/>
            <a:ext cx="3816350" cy="3213100"/>
            <a:chOff x="1746" y="1253"/>
            <a:chExt cx="2263" cy="2478"/>
          </a:xfrm>
        </p:grpSpPr>
        <p:sp>
          <p:nvSpPr>
            <p:cNvPr id="6151" name="Oval 6">
              <a:extLst>
                <a:ext uri="{FF2B5EF4-FFF2-40B4-BE49-F238E27FC236}">
                  <a16:creationId xmlns:a16="http://schemas.microsoft.com/office/drawing/2014/main" id="{3B58AC59-C90E-AF7F-780A-27E24F891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1589"/>
              <a:ext cx="816" cy="816"/>
            </a:xfrm>
            <a:prstGeom prst="ellipse">
              <a:avLst/>
            </a:prstGeom>
            <a:solidFill>
              <a:schemeClr val="folHlink">
                <a:alpha val="7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152" name="Line 7">
              <a:extLst>
                <a:ext uri="{FF2B5EF4-FFF2-40B4-BE49-F238E27FC236}">
                  <a16:creationId xmlns:a16="http://schemas.microsoft.com/office/drawing/2014/main" id="{B0DBD3EE-9879-0974-295D-9C829EECA8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4" y="1380"/>
              <a:ext cx="0" cy="1361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53" name="Freeform 8">
              <a:extLst>
                <a:ext uri="{FF2B5EF4-FFF2-40B4-BE49-F238E27FC236}">
                  <a16:creationId xmlns:a16="http://schemas.microsoft.com/office/drawing/2014/main" id="{A284EA26-AAA3-2FDC-3003-8E209BC1D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4" y="1689"/>
              <a:ext cx="726" cy="635"/>
            </a:xfrm>
            <a:custGeom>
              <a:avLst/>
              <a:gdLst>
                <a:gd name="T0" fmla="*/ 0 w 635"/>
                <a:gd name="T1" fmla="*/ 165 h 899"/>
                <a:gd name="T2" fmla="*/ 272 w 635"/>
                <a:gd name="T3" fmla="*/ 21 h 899"/>
                <a:gd name="T4" fmla="*/ 678 w 635"/>
                <a:gd name="T5" fmla="*/ 293 h 899"/>
                <a:gd name="T6" fmla="*/ 949 w 635"/>
                <a:gd name="T7" fmla="*/ 165 h 8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5" h="899">
                  <a:moveTo>
                    <a:pt x="0" y="468"/>
                  </a:moveTo>
                  <a:cubicBezTo>
                    <a:pt x="53" y="234"/>
                    <a:pt x="106" y="0"/>
                    <a:pt x="182" y="60"/>
                  </a:cubicBezTo>
                  <a:cubicBezTo>
                    <a:pt x="258" y="120"/>
                    <a:pt x="379" y="763"/>
                    <a:pt x="454" y="831"/>
                  </a:cubicBezTo>
                  <a:cubicBezTo>
                    <a:pt x="529" y="899"/>
                    <a:pt x="582" y="683"/>
                    <a:pt x="635" y="468"/>
                  </a:cubicBezTo>
                </a:path>
              </a:pathLst>
            </a:custGeom>
            <a:noFill/>
            <a:ln w="381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aphicFrame>
          <p:nvGraphicFramePr>
            <p:cNvPr id="6154" name="Object 9">
              <a:extLst>
                <a:ext uri="{FF2B5EF4-FFF2-40B4-BE49-F238E27FC236}">
                  <a16:creationId xmlns:a16="http://schemas.microsoft.com/office/drawing/2014/main" id="{8597EC22-73AE-EB43-D83A-67CF5FD2AE0F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746" y="1253"/>
            <a:ext cx="283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203024" imgH="228402" progId="Equation.DSMT4">
                    <p:embed/>
                  </p:oleObj>
                </mc:Choice>
                <mc:Fallback>
                  <p:oleObj r:id="rId2" imgW="203024" imgH="228402" progId="Equation.DSMT4">
                    <p:embed/>
                    <p:pic>
                      <p:nvPicPr>
                        <p:cNvPr id="6154" name="Object 9">
                          <a:extLst>
                            <a:ext uri="{FF2B5EF4-FFF2-40B4-BE49-F238E27FC236}">
                              <a16:creationId xmlns:a16="http://schemas.microsoft.com/office/drawing/2014/main" id="{8597EC22-73AE-EB43-D83A-67CF5FD2AE0F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1253"/>
                          <a:ext cx="283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5" name="Object 10">
              <a:extLst>
                <a:ext uri="{FF2B5EF4-FFF2-40B4-BE49-F238E27FC236}">
                  <a16:creationId xmlns:a16="http://schemas.microsoft.com/office/drawing/2014/main" id="{10D8C5AE-0974-EC75-2B86-9F2FABCC2E2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579" y="2024"/>
            <a:ext cx="227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01468" imgH="164885" progId="Equation.DSMT4">
                    <p:embed/>
                  </p:oleObj>
                </mc:Choice>
                <mc:Fallback>
                  <p:oleObj r:id="rId4" imgW="101468" imgH="164885" progId="Equation.DSMT4">
                    <p:embed/>
                    <p:pic>
                      <p:nvPicPr>
                        <p:cNvPr id="6155" name="Object 10">
                          <a:extLst>
                            <a:ext uri="{FF2B5EF4-FFF2-40B4-BE49-F238E27FC236}">
                              <a16:creationId xmlns:a16="http://schemas.microsoft.com/office/drawing/2014/main" id="{10D8C5AE-0974-EC75-2B86-9F2FABCC2E2B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9" y="2024"/>
                          <a:ext cx="227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56" name="Line 11">
              <a:extLst>
                <a:ext uri="{FF2B5EF4-FFF2-40B4-BE49-F238E27FC236}">
                  <a16:creationId xmlns:a16="http://schemas.microsoft.com/office/drawing/2014/main" id="{A4F40CE6-7307-8255-44A2-F5F00866E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4" y="2015"/>
              <a:ext cx="9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57" name="Freeform 12">
              <a:extLst>
                <a:ext uri="{FF2B5EF4-FFF2-40B4-BE49-F238E27FC236}">
                  <a16:creationId xmlns:a16="http://schemas.microsoft.com/office/drawing/2014/main" id="{E5F1D805-FE48-D978-C17A-619D93E90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1" y="1671"/>
              <a:ext cx="726" cy="635"/>
            </a:xfrm>
            <a:custGeom>
              <a:avLst/>
              <a:gdLst>
                <a:gd name="T0" fmla="*/ 0 w 635"/>
                <a:gd name="T1" fmla="*/ 165 h 899"/>
                <a:gd name="T2" fmla="*/ 272 w 635"/>
                <a:gd name="T3" fmla="*/ 21 h 899"/>
                <a:gd name="T4" fmla="*/ 678 w 635"/>
                <a:gd name="T5" fmla="*/ 293 h 899"/>
                <a:gd name="T6" fmla="*/ 949 w 635"/>
                <a:gd name="T7" fmla="*/ 165 h 89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5" h="899">
                  <a:moveTo>
                    <a:pt x="0" y="468"/>
                  </a:moveTo>
                  <a:cubicBezTo>
                    <a:pt x="53" y="234"/>
                    <a:pt x="106" y="0"/>
                    <a:pt x="182" y="60"/>
                  </a:cubicBezTo>
                  <a:cubicBezTo>
                    <a:pt x="258" y="120"/>
                    <a:pt x="379" y="763"/>
                    <a:pt x="454" y="831"/>
                  </a:cubicBezTo>
                  <a:cubicBezTo>
                    <a:pt x="529" y="899"/>
                    <a:pt x="582" y="683"/>
                    <a:pt x="635" y="468"/>
                  </a:cubicBezTo>
                </a:path>
              </a:pathLst>
            </a:custGeom>
            <a:noFill/>
            <a:ln w="317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58" name="Line 13">
              <a:extLst>
                <a:ext uri="{FF2B5EF4-FFF2-40B4-BE49-F238E27FC236}">
                  <a16:creationId xmlns:a16="http://schemas.microsoft.com/office/drawing/2014/main" id="{1A190C52-6F91-E348-FB46-FD3414AD9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505"/>
              <a:ext cx="124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59" name="Line 14">
              <a:extLst>
                <a:ext uri="{FF2B5EF4-FFF2-40B4-BE49-F238E27FC236}">
                  <a16:creationId xmlns:a16="http://schemas.microsoft.com/office/drawing/2014/main" id="{EBEAFEC7-63FC-5A5B-5582-4BE582C71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505"/>
              <a:ext cx="0" cy="1179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60" name="Line 15">
              <a:extLst>
                <a:ext uri="{FF2B5EF4-FFF2-40B4-BE49-F238E27FC236}">
                  <a16:creationId xmlns:a16="http://schemas.microsoft.com/office/drawing/2014/main" id="{AA792E2C-5F23-481E-1CE7-ED5CB518E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1" y="2523"/>
              <a:ext cx="715" cy="48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61" name="Line 16">
              <a:extLst>
                <a:ext uri="{FF2B5EF4-FFF2-40B4-BE49-F238E27FC236}">
                  <a16:creationId xmlns:a16="http://schemas.microsoft.com/office/drawing/2014/main" id="{6A1D048B-8885-7832-FAFA-B82943C770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2" y="3004"/>
              <a:ext cx="725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aphicFrame>
          <p:nvGraphicFramePr>
            <p:cNvPr id="6162" name="Object 17">
              <a:extLst>
                <a:ext uri="{FF2B5EF4-FFF2-40B4-BE49-F238E27FC236}">
                  <a16:creationId xmlns:a16="http://schemas.microsoft.com/office/drawing/2014/main" id="{F143AFF0-E444-F4BE-8D2F-E32448077A5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783" y="2269"/>
            <a:ext cx="22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90417" imgH="228501" progId="Equation.DSMT4">
                    <p:embed/>
                  </p:oleObj>
                </mc:Choice>
                <mc:Fallback>
                  <p:oleObj r:id="rId6" imgW="190417" imgH="228501" progId="Equation.DSMT4">
                    <p:embed/>
                    <p:pic>
                      <p:nvPicPr>
                        <p:cNvPr id="6162" name="Object 17">
                          <a:extLst>
                            <a:ext uri="{FF2B5EF4-FFF2-40B4-BE49-F238E27FC236}">
                              <a16:creationId xmlns:a16="http://schemas.microsoft.com/office/drawing/2014/main" id="{F143AFF0-E444-F4BE-8D2F-E32448077A5D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3" y="2269"/>
                          <a:ext cx="22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3" name="Object 18">
              <a:extLst>
                <a:ext uri="{FF2B5EF4-FFF2-40B4-BE49-F238E27FC236}">
                  <a16:creationId xmlns:a16="http://schemas.microsoft.com/office/drawing/2014/main" id="{40DD2441-CD5F-2E1C-A49A-28DECEA86AF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243" y="3549"/>
            <a:ext cx="227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01468" imgH="164885" progId="Equation.DSMT4">
                    <p:embed/>
                  </p:oleObj>
                </mc:Choice>
                <mc:Fallback>
                  <p:oleObj r:id="rId8" imgW="101468" imgH="164885" progId="Equation.DSMT4">
                    <p:embed/>
                    <p:pic>
                      <p:nvPicPr>
                        <p:cNvPr id="6163" name="Object 18">
                          <a:extLst>
                            <a:ext uri="{FF2B5EF4-FFF2-40B4-BE49-F238E27FC236}">
                              <a16:creationId xmlns:a16="http://schemas.microsoft.com/office/drawing/2014/main" id="{40DD2441-CD5F-2E1C-A49A-28DECEA86AF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3549"/>
                          <a:ext cx="227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4" name="Line 19">
              <a:extLst>
                <a:ext uri="{FF2B5EF4-FFF2-40B4-BE49-F238E27FC236}">
                  <a16:creationId xmlns:a16="http://schemas.microsoft.com/office/drawing/2014/main" id="{926D5549-7697-7673-FE68-2C61E2880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" y="3004"/>
              <a:ext cx="691" cy="436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6165" name="Group 20">
              <a:extLst>
                <a:ext uri="{FF2B5EF4-FFF2-40B4-BE49-F238E27FC236}">
                  <a16:creationId xmlns:a16="http://schemas.microsoft.com/office/drawing/2014/main" id="{64411ADB-0733-8981-595E-13A96CEF3B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3" y="2015"/>
              <a:ext cx="1098" cy="499"/>
              <a:chOff x="3424" y="1697"/>
              <a:chExt cx="1098" cy="499"/>
            </a:xfrm>
          </p:grpSpPr>
          <p:sp>
            <p:nvSpPr>
              <p:cNvPr id="6178" name="Line 21">
                <a:extLst>
                  <a:ext uri="{FF2B5EF4-FFF2-40B4-BE49-F238E27FC236}">
                    <a16:creationId xmlns:a16="http://schemas.microsoft.com/office/drawing/2014/main" id="{B529550D-8344-74F0-42DA-BA7DAAE50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4" y="1697"/>
                <a:ext cx="1089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79" name="Line 22">
                <a:extLst>
                  <a:ext uri="{FF2B5EF4-FFF2-40B4-BE49-F238E27FC236}">
                    <a16:creationId xmlns:a16="http://schemas.microsoft.com/office/drawing/2014/main" id="{88683EC1-E469-B23E-BA50-E2570E03C2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22" y="1697"/>
                <a:ext cx="0" cy="49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66" name="Group 23">
              <a:extLst>
                <a:ext uri="{FF2B5EF4-FFF2-40B4-BE49-F238E27FC236}">
                  <a16:creationId xmlns:a16="http://schemas.microsoft.com/office/drawing/2014/main" id="{6564F9F1-E34D-BD91-D218-33F2BDE852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6" y="1716"/>
              <a:ext cx="1134" cy="929"/>
              <a:chOff x="3606" y="1398"/>
              <a:chExt cx="1134" cy="929"/>
            </a:xfrm>
          </p:grpSpPr>
          <p:sp>
            <p:nvSpPr>
              <p:cNvPr id="6176" name="Line 24">
                <a:extLst>
                  <a:ext uri="{FF2B5EF4-FFF2-40B4-BE49-F238E27FC236}">
                    <a16:creationId xmlns:a16="http://schemas.microsoft.com/office/drawing/2014/main" id="{ACAB285D-378D-2C56-416D-0A2553658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6" y="1398"/>
                <a:ext cx="11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77" name="Line 25">
                <a:extLst>
                  <a:ext uri="{FF2B5EF4-FFF2-40B4-BE49-F238E27FC236}">
                    <a16:creationId xmlns:a16="http://schemas.microsoft.com/office/drawing/2014/main" id="{E3C63420-8CA3-3FE1-7641-CEE32920A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13" y="1398"/>
                <a:ext cx="0" cy="9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67" name="Group 26">
              <a:extLst>
                <a:ext uri="{FF2B5EF4-FFF2-40B4-BE49-F238E27FC236}">
                  <a16:creationId xmlns:a16="http://schemas.microsoft.com/office/drawing/2014/main" id="{87335E31-58A4-4BF5-E78F-51226E5A14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4" y="1996"/>
              <a:ext cx="1474" cy="771"/>
              <a:chOff x="3424" y="1678"/>
              <a:chExt cx="1474" cy="771"/>
            </a:xfrm>
          </p:grpSpPr>
          <p:sp>
            <p:nvSpPr>
              <p:cNvPr id="6174" name="Line 27">
                <a:extLst>
                  <a:ext uri="{FF2B5EF4-FFF2-40B4-BE49-F238E27FC236}">
                    <a16:creationId xmlns:a16="http://schemas.microsoft.com/office/drawing/2014/main" id="{9A0BFDCD-F314-82F7-F06A-9331E8DB67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94" y="1678"/>
                <a:ext cx="0" cy="77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75" name="Line 28">
                <a:extLst>
                  <a:ext uri="{FF2B5EF4-FFF2-40B4-BE49-F238E27FC236}">
                    <a16:creationId xmlns:a16="http://schemas.microsoft.com/office/drawing/2014/main" id="{E8DC77AE-2AFE-CAD1-B939-169FECEA9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4" y="1697"/>
                <a:ext cx="14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68" name="Group 29">
              <a:extLst>
                <a:ext uri="{FF2B5EF4-FFF2-40B4-BE49-F238E27FC236}">
                  <a16:creationId xmlns:a16="http://schemas.microsoft.com/office/drawing/2014/main" id="{7DFDFF6E-A57F-9C29-682D-8C781F70C8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08" y="2275"/>
              <a:ext cx="1097" cy="612"/>
              <a:chOff x="3978" y="1949"/>
              <a:chExt cx="1097" cy="612"/>
            </a:xfrm>
          </p:grpSpPr>
          <p:sp>
            <p:nvSpPr>
              <p:cNvPr id="6172" name="Line 30">
                <a:extLst>
                  <a:ext uri="{FF2B5EF4-FFF2-40B4-BE49-F238E27FC236}">
                    <a16:creationId xmlns:a16="http://schemas.microsoft.com/office/drawing/2014/main" id="{E439B40C-51A8-124D-37A6-4BE0CBFF7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75" y="1949"/>
                <a:ext cx="0" cy="6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73" name="Line 31">
                <a:extLst>
                  <a:ext uri="{FF2B5EF4-FFF2-40B4-BE49-F238E27FC236}">
                    <a16:creationId xmlns:a16="http://schemas.microsoft.com/office/drawing/2014/main" id="{171D9E7B-4C9C-D8DB-FBED-FDCC01593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8" y="1970"/>
                <a:ext cx="108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169" name="Group 32">
              <a:extLst>
                <a:ext uri="{FF2B5EF4-FFF2-40B4-BE49-F238E27FC236}">
                  <a16:creationId xmlns:a16="http://schemas.microsoft.com/office/drawing/2014/main" id="{CDD168D1-85EA-B204-A825-1BCF8E1EDD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3" y="2007"/>
              <a:ext cx="1406" cy="975"/>
              <a:chOff x="3424" y="1689"/>
              <a:chExt cx="1815" cy="975"/>
            </a:xfrm>
          </p:grpSpPr>
          <p:sp>
            <p:nvSpPr>
              <p:cNvPr id="6170" name="Line 33">
                <a:extLst>
                  <a:ext uri="{FF2B5EF4-FFF2-40B4-BE49-F238E27FC236}">
                    <a16:creationId xmlns:a16="http://schemas.microsoft.com/office/drawing/2014/main" id="{AFCFFFF0-94AA-5E11-B36A-4C9CDD30B0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9" y="1689"/>
                <a:ext cx="0" cy="97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71" name="Line 34">
                <a:extLst>
                  <a:ext uri="{FF2B5EF4-FFF2-40B4-BE49-F238E27FC236}">
                    <a16:creationId xmlns:a16="http://schemas.microsoft.com/office/drawing/2014/main" id="{F21EACC3-BB46-819D-91CA-82E484A85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4" y="1697"/>
                <a:ext cx="18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6149" name="图片 2083" descr="GDS-2102A-2">
            <a:extLst>
              <a:ext uri="{FF2B5EF4-FFF2-40B4-BE49-F238E27FC236}">
                <a16:creationId xmlns:a16="http://schemas.microsoft.com/office/drawing/2014/main" id="{79A0FDFD-AD3C-CF94-E64F-E066C4548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3789363"/>
            <a:ext cx="4176712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3">
            <a:extLst>
              <a:ext uri="{FF2B5EF4-FFF2-40B4-BE49-F238E27FC236}">
                <a16:creationId xmlns:a16="http://schemas.microsoft.com/office/drawing/2014/main" id="{B57A4819-EB31-F0DF-706C-A6DF69628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5625" y="1054100"/>
            <a:ext cx="6136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.</a:t>
            </a: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测量一阶RC低通电路的频率特性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526" r="59926" b="32305"/>
          <a:stretch>
            <a:fillRect/>
          </a:stretch>
        </p:blipFill>
        <p:spPr>
          <a:xfrm>
            <a:off x="1434812" y="1943356"/>
            <a:ext cx="3519602" cy="164738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582535" y="1646276"/>
            <a:ext cx="2468880" cy="2241550"/>
            <a:chOff x="11602" y="2467"/>
            <a:chExt cx="4714" cy="4280"/>
          </a:xfrm>
        </p:grpSpPr>
        <p:pic>
          <p:nvPicPr>
            <p:cNvPr id="5" name="图片 4" descr="图片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02" y="2467"/>
              <a:ext cx="4714" cy="3350"/>
            </a:xfrm>
            <a:prstGeom prst="rect">
              <a:avLst/>
            </a:prstGeom>
          </p:spPr>
        </p:pic>
        <p:pic>
          <p:nvPicPr>
            <p:cNvPr id="14" name="图片 13" descr="图片2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641" y="5817"/>
              <a:ext cx="4635" cy="930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4861560" y="4063488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低通滤波器参数记录表</a:t>
            </a:r>
          </a:p>
        </p:txBody>
      </p:sp>
      <p:graphicFrame>
        <p:nvGraphicFramePr>
          <p:cNvPr id="3" name="表格 6">
            <a:extLst>
              <a:ext uri="{FF2B5EF4-FFF2-40B4-BE49-F238E27FC236}">
                <a16:creationId xmlns:a16="http://schemas.microsoft.com/office/drawing/2014/main" id="{EF082165-E356-22C0-83BF-35EB7DCA0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97599"/>
              </p:ext>
            </p:extLst>
          </p:nvPr>
        </p:nvGraphicFramePr>
        <p:xfrm>
          <a:off x="1887999" y="4472640"/>
          <a:ext cx="8416002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001">
                  <a:extLst>
                    <a:ext uri="{9D8B030D-6E8A-4147-A177-3AD203B41FA5}">
                      <a16:colId xmlns:a16="http://schemas.microsoft.com/office/drawing/2014/main" val="2971133766"/>
                    </a:ext>
                  </a:extLst>
                </a:gridCol>
                <a:gridCol w="1364571">
                  <a:extLst>
                    <a:ext uri="{9D8B030D-6E8A-4147-A177-3AD203B41FA5}">
                      <a16:colId xmlns:a16="http://schemas.microsoft.com/office/drawing/2014/main" val="3246317636"/>
                    </a:ext>
                  </a:extLst>
                </a:gridCol>
                <a:gridCol w="1202286">
                  <a:extLst>
                    <a:ext uri="{9D8B030D-6E8A-4147-A177-3AD203B41FA5}">
                      <a16:colId xmlns:a16="http://schemas.microsoft.com/office/drawing/2014/main" val="2918246851"/>
                    </a:ext>
                  </a:extLst>
                </a:gridCol>
                <a:gridCol w="1202286">
                  <a:extLst>
                    <a:ext uri="{9D8B030D-6E8A-4147-A177-3AD203B41FA5}">
                      <a16:colId xmlns:a16="http://schemas.microsoft.com/office/drawing/2014/main" val="4159029299"/>
                    </a:ext>
                  </a:extLst>
                </a:gridCol>
                <a:gridCol w="1202286">
                  <a:extLst>
                    <a:ext uri="{9D8B030D-6E8A-4147-A177-3AD203B41FA5}">
                      <a16:colId xmlns:a16="http://schemas.microsoft.com/office/drawing/2014/main" val="2608903931"/>
                    </a:ext>
                  </a:extLst>
                </a:gridCol>
                <a:gridCol w="1202286">
                  <a:extLst>
                    <a:ext uri="{9D8B030D-6E8A-4147-A177-3AD203B41FA5}">
                      <a16:colId xmlns:a16="http://schemas.microsoft.com/office/drawing/2014/main" val="2085913261"/>
                    </a:ext>
                  </a:extLst>
                </a:gridCol>
                <a:gridCol w="1202286">
                  <a:extLst>
                    <a:ext uri="{9D8B030D-6E8A-4147-A177-3AD203B41FA5}">
                      <a16:colId xmlns:a16="http://schemas.microsoft.com/office/drawing/2014/main" val="978585784"/>
                    </a:ext>
                  </a:extLst>
                </a:gridCol>
              </a:tblGrid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50Hz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/10</a:t>
                      </a:r>
                      <a:endParaRPr lang="en-US" altLang="zh-CN" sz="24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/2</a:t>
                      </a:r>
                      <a:endParaRPr lang="en-US" altLang="zh-CN" sz="2400" b="0" baseline="-25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endParaRPr lang="zh-CN" alt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2f</a:t>
                      </a:r>
                      <a:r>
                        <a:rPr lang="en-US" altLang="zh-CN" sz="2400" b="0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endParaRPr lang="zh-CN" alt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10</a:t>
                      </a:r>
                      <a:r>
                        <a:rPr lang="en-US" altLang="zh-C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C</a:t>
                      </a:r>
                      <a:endParaRPr lang="zh-CN" alt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7477"/>
                  </a:ext>
                </a:extLst>
              </a:tr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(Hz)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-----</a:t>
                      </a:r>
                      <a:endParaRPr lang="zh-CN" alt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3.094k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168364"/>
                  </a:ext>
                </a:extLst>
              </a:tr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(V)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999.862m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0.707</a:t>
                      </a:r>
                      <a:endParaRPr kumimoji="0" lang="zh-CN" alt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251599"/>
                  </a:ext>
                </a:extLst>
              </a:tr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[dB]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-3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374938"/>
                  </a:ext>
                </a:extLst>
              </a:tr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°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-0.924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-44.918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78533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357F195A-0C00-05E5-6EA9-8DE5DE0CDE7C}"/>
              </a:ext>
            </a:extLst>
          </p:cNvPr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5625" y="1054100"/>
            <a:ext cx="6136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测量一阶RC</a:t>
            </a:r>
            <a:r>
              <a:rPr 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高</a:t>
            </a: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通电路的频率特性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4990" y="1701800"/>
            <a:ext cx="6261010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电路如</a:t>
            </a:r>
            <a:r>
              <a:rPr lang="zh-CN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右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图所示。图中R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 = 5.1KΩ，C =0.01μF。电路的输入端输入一个</a:t>
            </a:r>
            <a:r>
              <a:rPr sz="2000" dirty="0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1V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r</a:t>
            </a:r>
            <a:r>
              <a:rPr sz="2000" dirty="0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ms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的正弦信号。其</a:t>
            </a:r>
            <a:r>
              <a:rPr sz="2000" dirty="0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幅频特性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用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dB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表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示，</a:t>
            </a:r>
            <a:r>
              <a:rPr sz="2000" dirty="0" err="1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相频特性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用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“ </a:t>
            </a:r>
            <a:r>
              <a:rPr sz="2000" dirty="0">
                <a:solidFill>
                  <a:srgbClr val="FF0000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°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”</a:t>
            </a:r>
            <a:r>
              <a:rPr sz="2000" dirty="0" err="1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表示，所有原始测量数据均记录在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高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通滤波器参数记录表”</a:t>
            </a:r>
            <a:r>
              <a:rPr sz="2000" dirty="0">
                <a:solidFill>
                  <a:schemeClr val="bg1"/>
                </a:solidFill>
                <a:latin typeface="+mj-lt"/>
                <a:ea typeface="思源宋体 Heavy" panose="02020900000000000000" charset="-122"/>
                <a:cs typeface="Times New Roman" panose="02020603050405020304" pitchFamily="18" charset="0"/>
              </a:rPr>
              <a:t>中。测试时连接好实验电路，首先改变信号源的频率，用毫伏表或示波器观测输出端电压的变化，粗略地看一下电路是否具有高通特性，然后再逐点测量。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579241" y="407098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高通滤波器参数记录表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63703" b="22247"/>
          <a:stretch>
            <a:fillRect/>
          </a:stretch>
        </p:blipFill>
        <p:spPr>
          <a:xfrm>
            <a:off x="7392035" y="1589405"/>
            <a:ext cx="3021965" cy="17843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DA1FEF-5C37-7FB2-D184-9653C3B7D033}"/>
              </a:ext>
            </a:extLst>
          </p:cNvPr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</a:p>
        </p:txBody>
      </p:sp>
      <p:graphicFrame>
        <p:nvGraphicFramePr>
          <p:cNvPr id="2" name="Group 112">
            <a:extLst>
              <a:ext uri="{FF2B5EF4-FFF2-40B4-BE49-F238E27FC236}">
                <a16:creationId xmlns:a16="http://schemas.microsoft.com/office/drawing/2014/main" id="{94B62A9E-25B8-E436-C001-AB4579DFA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30017"/>
              </p:ext>
            </p:extLst>
          </p:nvPr>
        </p:nvGraphicFramePr>
        <p:xfrm>
          <a:off x="2546032" y="4469541"/>
          <a:ext cx="7867968" cy="228601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239962">
                  <a:extLst>
                    <a:ext uri="{9D8B030D-6E8A-4147-A177-3AD203B41FA5}">
                      <a16:colId xmlns:a16="http://schemas.microsoft.com/office/drawing/2014/main" val="1206724144"/>
                    </a:ext>
                  </a:extLst>
                </a:gridCol>
                <a:gridCol w="889318">
                  <a:extLst>
                    <a:ext uri="{9D8B030D-6E8A-4147-A177-3AD203B41FA5}">
                      <a16:colId xmlns:a16="http://schemas.microsoft.com/office/drawing/2014/main" val="4163101659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252418438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3404170346"/>
                    </a:ext>
                  </a:extLst>
                </a:gridCol>
                <a:gridCol w="871537">
                  <a:extLst>
                    <a:ext uri="{9D8B030D-6E8A-4147-A177-3AD203B41FA5}">
                      <a16:colId xmlns:a16="http://schemas.microsoft.com/office/drawing/2014/main" val="637767127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261218307"/>
                    </a:ext>
                  </a:extLst>
                </a:gridCol>
                <a:gridCol w="1255713">
                  <a:extLst>
                    <a:ext uri="{9D8B030D-6E8A-4147-A177-3AD203B41FA5}">
                      <a16:colId xmlns:a16="http://schemas.microsoft.com/office/drawing/2014/main" val="2576646744"/>
                    </a:ext>
                  </a:extLst>
                </a:gridCol>
              </a:tblGrid>
              <a:tr h="331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2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0.1f</a:t>
                      </a:r>
                      <a:r>
                        <a:rPr kumimoji="0" lang="en-US" altLang="zh-CN" sz="2400" b="0" u="none" strike="noStrike" cap="none" spc="0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zh-CN" altLang="zh-CN" sz="2400" b="0" i="0" u="none" strike="noStrike" cap="none" spc="0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0.5f</a:t>
                      </a:r>
                      <a:r>
                        <a:rPr kumimoji="0" lang="en-US" altLang="zh-CN" sz="2400" b="0" u="none" strike="noStrike" cap="none" spc="0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zh-CN" altLang="zh-CN" sz="2400" b="0" i="0" u="none" strike="noStrike" cap="none" spc="0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kumimoji="0" lang="en-US" altLang="zh-CN" sz="2400" b="0" u="none" strike="noStrike" cap="none" spc="0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2400" b="0" i="0" u="none" strike="noStrike" cap="none" spc="0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2f</a:t>
                      </a:r>
                      <a:r>
                        <a:rPr kumimoji="0" lang="en-US" altLang="zh-CN" sz="2400" b="0" u="none" strike="noStrike" cap="none" spc="0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2400" b="0" i="0" u="none" strike="noStrike" cap="none" spc="0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10f</a:t>
                      </a:r>
                      <a:r>
                        <a:rPr kumimoji="0" lang="en-US" altLang="zh-CN" sz="2400" b="0" u="none" strike="noStrike" cap="none" spc="0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2400" b="0" i="0" u="none" strike="noStrike" cap="none" spc="0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20KHz</a:t>
                      </a:r>
                      <a:endParaRPr kumimoji="0" lang="en-US" altLang="zh-CN" sz="2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017956"/>
                  </a:ext>
                </a:extLst>
              </a:tr>
              <a:tr h="331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f(Hz)</a:t>
                      </a:r>
                      <a:endParaRPr kumimoji="0" lang="en-US" altLang="zh-CN" sz="2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-------</a:t>
                      </a: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500020"/>
                  </a:ext>
                </a:extLst>
              </a:tr>
              <a:tr h="331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400" b="0" u="none" strike="noStrike" cap="none" spc="0" normalizeH="0" baseline="-25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0" lang="en-US" altLang="zh-CN" sz="24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(V)</a:t>
                      </a:r>
                      <a:endParaRPr kumimoji="0" lang="en-US" altLang="zh-CN" sz="2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0.707</a:t>
                      </a: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177141"/>
                  </a:ext>
                </a:extLst>
              </a:tr>
              <a:tr h="331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400" b="0" u="none" strike="noStrike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2400" b="0" u="none" strike="noStrike" cap="none" spc="0" normalizeH="0" baseline="-25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 </a:t>
                      </a:r>
                      <a:r>
                        <a:rPr kumimoji="0" lang="en-US" altLang="zh-CN" sz="2400" b="0" u="none" strike="noStrike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[dB]</a:t>
                      </a:r>
                      <a:endParaRPr kumimoji="0" lang="en-US" altLang="zh-CN" sz="2400" b="0" i="0" u="none" strike="noStrike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</a:t>
                      </a: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911209"/>
                  </a:ext>
                </a:extLst>
              </a:tr>
              <a:tr h="3312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l-GR" altLang="zh-CN" sz="2400" b="0" u="none" strike="noStrike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kumimoji="0" lang="en-US" altLang="zh-CN" sz="2400" b="0" u="none" strike="noStrike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</a:t>
                      </a:r>
                      <a:r>
                        <a:rPr kumimoji="0" lang="en-US" altLang="zh-CN" sz="2400" b="0" u="none" strike="noStrike" cap="none" spc="0" normalizeH="0" baseline="4000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kumimoji="0" lang="en-US" altLang="zh-CN" sz="2400" b="0" u="none" strike="noStrike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kumimoji="0" lang="el-GR" altLang="zh-CN" sz="2400" b="0" i="0" u="none" strike="noStrike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61741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555625" y="1054100"/>
            <a:ext cx="61366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69900" indent="-469900" algn="l">
              <a:buNone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3.</a:t>
            </a: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测量一阶RC</a:t>
            </a:r>
            <a:r>
              <a:rPr 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带</a:t>
            </a:r>
            <a:r>
              <a:rPr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通电路的频率特性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4990" y="1701800"/>
            <a:ext cx="613664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        </a:t>
            </a:r>
            <a:r>
              <a:rPr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按图4.3连接电路，取R=1KΩ，C = 0.1μF。输入端接函数信号发生器，保持输入正弦电压</a:t>
            </a:r>
            <a:r>
              <a:rPr sz="2000" dirty="0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3 </a:t>
            </a:r>
            <a:r>
              <a:rPr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V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r</a:t>
            </a:r>
            <a:r>
              <a:rPr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ms</a:t>
            </a:r>
            <a:r>
              <a:rPr sz="20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不变，改变频率</a:t>
            </a:r>
            <a:r>
              <a:rPr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(50Hz～50kHz)，用毫伏表测量输出电压U</a:t>
            </a:r>
            <a:r>
              <a:rPr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0</a:t>
            </a:r>
            <a:r>
              <a:rPr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；同时用示波器观察并记录和的相位差。并测定其中心频率ω</a:t>
            </a:r>
            <a:r>
              <a:rPr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0</a:t>
            </a:r>
            <a:r>
              <a:rPr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及两个截止频率f</a:t>
            </a:r>
            <a:r>
              <a:rPr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H</a:t>
            </a:r>
            <a:r>
              <a:rPr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、f</a:t>
            </a:r>
            <a:r>
              <a:rPr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L</a:t>
            </a:r>
            <a:r>
              <a:rPr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。记录在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“带通滤波器参数记录表”</a:t>
            </a:r>
            <a:r>
              <a:rPr sz="20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中。</a:t>
            </a:r>
          </a:p>
        </p:txBody>
      </p:sp>
      <p:pic>
        <p:nvPicPr>
          <p:cNvPr id="20484" name="内容占位符 7176" descr="HWOCRTEMP_ROC340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 r="65238" b="17527"/>
          <a:stretch>
            <a:fillRect/>
          </a:stretch>
        </p:blipFill>
        <p:spPr>
          <a:xfrm>
            <a:off x="9086850" y="1293813"/>
            <a:ext cx="3105150" cy="1968500"/>
          </a:xfrm>
        </p:spPr>
      </p:pic>
      <p:sp>
        <p:nvSpPr>
          <p:cNvPr id="4" name="文本框 3"/>
          <p:cNvSpPr txBox="1"/>
          <p:nvPr/>
        </p:nvSpPr>
        <p:spPr>
          <a:xfrm>
            <a:off x="5457825" y="378964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  <a:sym typeface="+mn-ea"/>
              </a:rPr>
              <a:t>带通滤波器参数记录表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C1F8300-6C7D-62CF-03BE-9FC97B43F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45439"/>
              </p:ext>
            </p:extLst>
          </p:nvPr>
        </p:nvGraphicFramePr>
        <p:xfrm>
          <a:off x="2280000" y="4307760"/>
          <a:ext cx="841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000">
                  <a:extLst>
                    <a:ext uri="{9D8B030D-6E8A-4147-A177-3AD203B41FA5}">
                      <a16:colId xmlns:a16="http://schemas.microsoft.com/office/drawing/2014/main" val="2971133766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3246317636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2918246851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4159029299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2608903931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2085913261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978585784"/>
                    </a:ext>
                  </a:extLst>
                </a:gridCol>
                <a:gridCol w="1052000">
                  <a:extLst>
                    <a:ext uri="{9D8B030D-6E8A-4147-A177-3AD203B41FA5}">
                      <a16:colId xmlns:a16="http://schemas.microsoft.com/office/drawing/2014/main" val="773920213"/>
                    </a:ext>
                  </a:extLst>
                </a:gridCol>
              </a:tblGrid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2400" b="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/10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ct val="0"/>
                        </a:spcBef>
                        <a:buClrTx/>
                        <a:buNone/>
                      </a:pPr>
                      <a:r>
                        <a:rPr lang="en-US" altLang="zh-CN" sz="2400" b="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L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/2</a:t>
                      </a:r>
                      <a:endParaRPr lang="en-US" altLang="zh-CN" sz="24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L</a:t>
                      </a:r>
                      <a:endParaRPr lang="en-US" altLang="zh-CN" sz="2400" b="0" baseline="-25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0</a:t>
                      </a:r>
                      <a:endParaRPr lang="zh-CN" alt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H</a:t>
                      </a:r>
                      <a:endParaRPr lang="zh-CN" altLang="en-US" sz="2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2</a:t>
                      </a:r>
                      <a:r>
                        <a:rPr lang="en-US" altLang="zh-C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10</a:t>
                      </a:r>
                      <a:r>
                        <a:rPr lang="en-US" altLang="zh-C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f</a:t>
                      </a:r>
                      <a:r>
                        <a:rPr lang="en-US" altLang="zh-CN" sz="2400" b="0" baseline="-25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  <a:sym typeface="+mn-ea"/>
                        </a:rPr>
                        <a:t>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377477"/>
                  </a:ext>
                </a:extLst>
              </a:tr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(Hz)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168364"/>
                  </a:ext>
                </a:extLst>
              </a:tr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(V)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0.707</a:t>
                      </a:r>
                      <a:r>
                        <a:rPr kumimoji="0" lang="en-US" altLang="zh-CN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18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D7DA9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1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T="45721" marB="4572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D7DA9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0.707</a:t>
                      </a:r>
                      <a:r>
                        <a:rPr kumimoji="0" lang="en-US" altLang="zh-C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kumimoji="0" lang="en-US" altLang="zh-CN" sz="1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 marT="45721" marB="4572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251599"/>
                  </a:ext>
                </a:extLst>
              </a:tr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sz="2400" b="0" baseline="-250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[dB]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D7DA9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1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-3</a:t>
                      </a:r>
                    </a:p>
                  </a:txBody>
                  <a:tcPr marT="45721" marB="4572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D7DA9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1400" b="0" i="0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1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T="45721" marB="4572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7D7DA9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zh-CN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1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-3</a:t>
                      </a:r>
                    </a:p>
                  </a:txBody>
                  <a:tcPr marT="45721" marB="45721" anchor="ctr" anchorCtr="1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4374938"/>
                  </a:ext>
                </a:extLst>
              </a:tr>
              <a:tr h="40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°</a:t>
                      </a:r>
                      <a:r>
                        <a:rPr lang="en-US" altLang="zh-CN" sz="2400" b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思源宋体 Heavy" panose="02020900000000000000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400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思源宋体 Heavy" panose="02020900000000000000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78533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BA175AF-156A-FBAF-FD24-234A1683AD91}"/>
              </a:ext>
            </a:extLst>
          </p:cNvPr>
          <p:cNvSpPr txBox="1"/>
          <p:nvPr/>
        </p:nvSpPr>
        <p:spPr>
          <a:xfrm>
            <a:off x="1056000" y="175260"/>
            <a:ext cx="2639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三、实验内容   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89000"/>
            <a:ext cx="27197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四、 注意事项 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4990" y="1558290"/>
            <a:ext cx="1107567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>
              <a:buAutoNum type="arabicPeriod"/>
            </a:pP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在测试过程中低通电路在改变频率后要始终保持输入电平为0dB（即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1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V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rms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）；高通电路在改变频率后要保持输入电压为1V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rms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algn="just">
              <a:buAutoNum type="arabicPeriod"/>
            </a:pP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测量带通和带阻频率特性时，须先测出中心频率f0，然后在两侧依次选取10个以上测试点，测试频率的选取应注意对数坐标的刻度，频率范围应使ω/ω0不小于0.1～l0。</a:t>
            </a:r>
          </a:p>
          <a:p>
            <a:pPr marL="457200" indent="-457200" algn="just">
              <a:buAutoNum type="arabicPeriod"/>
            </a:pP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测试过程中，当改变函数信号发生器的频率时，其输出电压有时将发生变化，因此，测试时，需用毫伏表监测函数信号发生器的输出电压，使其保持不变。</a:t>
            </a:r>
          </a:p>
          <a:p>
            <a:pPr marL="457200" indent="-457200" algn="just">
              <a:buAutoNum type="arabicPeriod"/>
            </a:pPr>
            <a:r>
              <a:rPr sz="2800" dirty="0" err="1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测量相频特性时，双迹法测量误差较大，操作、读数应力求仔细、合理。要调节好示波器的聚焦，使线条清晰，以减小读数误差</a:t>
            </a:r>
            <a:r>
              <a:rPr sz="28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89000"/>
            <a:ext cx="27197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四、 注意事项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B5C7F7-E5A5-8398-A960-037F89307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00" y="783000"/>
            <a:ext cx="7056000" cy="529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3145889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89000"/>
            <a:ext cx="271970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四、 注意事项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813213-8F60-D7CD-47B6-DC1C5DCB58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01" y="1682160"/>
            <a:ext cx="5328000" cy="3996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61AA8A-4499-882F-7E32-149EBCCE5B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00" y="1682160"/>
            <a:ext cx="5328000" cy="399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172620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6000" y="189000"/>
            <a:ext cx="22834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 eaLnBrk="1" hangingPunct="1"/>
            <a:r>
              <a:rPr lang="zh-CN" altLang="en-US" sz="2800" dirty="0">
                <a:solidFill>
                  <a:srgbClr val="0070C0"/>
                </a:solidFill>
                <a:latin typeface="思源黑体 Bold" panose="020B0800000000000000" charset="-122"/>
                <a:ea typeface="思源黑体 Bold" panose="020B0800000000000000" charset="-122"/>
                <a:sym typeface="+mn-ea"/>
              </a:rPr>
              <a:t>五、思考题   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54990" y="2491105"/>
            <a:ext cx="1107567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just">
              <a:buAutoNum type="arabicPeriod"/>
            </a:pPr>
            <a:r>
              <a:rPr sz="3600" dirty="0">
                <a:solidFill>
                  <a:schemeClr val="bg1"/>
                </a:solidFill>
                <a:latin typeface="Times New Roman" panose="02020603050405020304" pitchFamily="18" charset="0"/>
                <a:ea typeface="思源宋体 Heavy" panose="02020900000000000000" charset="-122"/>
                <a:cs typeface="Times New Roman" panose="02020603050405020304" pitchFamily="18" charset="0"/>
              </a:rPr>
              <a:t>在RC带通滤波电路的实验过程中，当与同相时，其电压比值是否等于1/3，如果不是，请分析原因。</a:t>
            </a:r>
            <a:endParaRPr lang="zh-CN" altLang="en-US" sz="3600" dirty="0">
              <a:solidFill>
                <a:schemeClr val="bg1"/>
              </a:solidFill>
              <a:latin typeface="Times New Roman" panose="02020603050405020304" pitchFamily="18" charset="0"/>
              <a:ea typeface="思源宋体 Heavy" panose="02020900000000000000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9243AB1-B9C1-9525-7B35-09DB73819D0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813"/>
            <a:ext cx="3241675" cy="647700"/>
          </a:xfrm>
          <a:solidFill>
            <a:srgbClr val="FFFF00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zh-CN" altLang="en-US" sz="3400" dirty="0"/>
              <a:t>什么是示波器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D9017DB-10FB-C632-9E95-96ECE68CDB5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52600"/>
            <a:ext cx="8001000" cy="4267200"/>
          </a:xfrm>
        </p:spPr>
        <p:txBody>
          <a:bodyPr/>
          <a:lstStyle/>
          <a:p>
            <a:pPr marL="469900" indent="-469900" eaLnBrk="1" hangingPunct="1"/>
            <a:r>
              <a:rPr lang="zh-CN" altLang="en-US" sz="3400" dirty="0"/>
              <a:t>概念</a:t>
            </a:r>
          </a:p>
          <a:p>
            <a:pPr marL="908050" lvl="1" eaLnBrk="1" hangingPunct="1"/>
            <a:r>
              <a:rPr lang="zh-CN" altLang="en-US" sz="3000" dirty="0"/>
              <a:t>幅度随时间变化的波形显示仪器</a:t>
            </a:r>
          </a:p>
          <a:p>
            <a:pPr marL="908050" lvl="1" eaLnBrk="1" hangingPunct="1"/>
            <a:r>
              <a:rPr lang="zh-CN" altLang="en-US" sz="3000" dirty="0"/>
              <a:t>相当于一个时域上的万用表</a:t>
            </a:r>
          </a:p>
        </p:txBody>
      </p:sp>
      <p:pic>
        <p:nvPicPr>
          <p:cNvPr id="7172" name="Picture 6" descr="新建文件0">
            <a:extLst>
              <a:ext uri="{FF2B5EF4-FFF2-40B4-BE49-F238E27FC236}">
                <a16:creationId xmlns:a16="http://schemas.microsoft.com/office/drawing/2014/main" id="{B5A0BE5A-4F13-22D8-C04C-F3B2052DB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2492375"/>
            <a:ext cx="4500563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3">
            <a:extLst>
              <a:ext uri="{FF2B5EF4-FFF2-40B4-BE49-F238E27FC236}">
                <a16:creationId xmlns:a16="http://schemas.microsoft.com/office/drawing/2014/main" id="{A80D0368-DB88-AB86-8CEF-A82CEFB23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5F9F5A6-9A96-861D-40E5-4352FD8A057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075738" y="1116013"/>
            <a:ext cx="3116262" cy="503237"/>
          </a:xfrm>
          <a:solidFill>
            <a:srgbClr val="FFFF00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3400" dirty="0"/>
              <a:t>示波器发展史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9ABF573-42B0-4CEE-5C49-04FA808017B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2006600"/>
            <a:ext cx="8001000" cy="4267200"/>
          </a:xfrm>
        </p:spPr>
        <p:txBody>
          <a:bodyPr/>
          <a:lstStyle/>
          <a:p>
            <a:pPr marL="469900" indent="-469900" eaLnBrk="1" hangingPunct="1"/>
            <a:r>
              <a:rPr lang="zh-CN" altLang="en-US" sz="3600" dirty="0"/>
              <a:t>初期主要是模拟示波器（</a:t>
            </a:r>
            <a:r>
              <a:rPr lang="en-US" altLang="zh-CN" sz="3600" dirty="0"/>
              <a:t>CRT</a:t>
            </a:r>
            <a:r>
              <a:rPr lang="zh-CN" altLang="en-US" sz="3600" dirty="0"/>
              <a:t>）</a:t>
            </a:r>
          </a:p>
          <a:p>
            <a:pPr marL="908050" lvl="1" eaLnBrk="1" hangingPunct="1"/>
            <a:r>
              <a:rPr lang="zh-CN" altLang="en-US" sz="3200" dirty="0">
                <a:latin typeface="宋体" panose="02010600030101010101" pitchFamily="2" charset="-122"/>
              </a:rPr>
              <a:t>始创于二十世纪四十年代</a:t>
            </a:r>
          </a:p>
          <a:p>
            <a:pPr marL="908050" lvl="1" eaLnBrk="1" hangingPunct="1"/>
            <a:r>
              <a:rPr lang="zh-CN" altLang="en-US" sz="3200" dirty="0">
                <a:latin typeface="宋体" panose="02010600030101010101" pitchFamily="2" charset="-122"/>
              </a:rPr>
              <a:t>最早应用于雷达和电视的开发</a:t>
            </a:r>
          </a:p>
          <a:p>
            <a:pPr marL="469900" indent="-469900" eaLnBrk="1" hangingPunct="1">
              <a:buFont typeface="Arial" panose="020B0604020202020204" pitchFamily="34" charset="0"/>
              <a:buNone/>
            </a:pPr>
            <a:endParaRPr lang="en-US" altLang="zh-CN" dirty="0"/>
          </a:p>
        </p:txBody>
      </p:sp>
      <p:pic>
        <p:nvPicPr>
          <p:cNvPr id="9220" name="图片 96261" descr="DSC01274">
            <a:extLst>
              <a:ext uri="{FF2B5EF4-FFF2-40B4-BE49-F238E27FC236}">
                <a16:creationId xmlns:a16="http://schemas.microsoft.com/office/drawing/2014/main" id="{227CD274-A178-4F40-9790-8A1AA634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636838"/>
            <a:ext cx="5472113" cy="363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3">
            <a:extLst>
              <a:ext uri="{FF2B5EF4-FFF2-40B4-BE49-F238E27FC236}">
                <a16:creationId xmlns:a16="http://schemas.microsoft.com/office/drawing/2014/main" id="{D17ED3AC-45FA-AA24-48B0-0F5CCE495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8" descr="Snap2">
            <a:extLst>
              <a:ext uri="{FF2B5EF4-FFF2-40B4-BE49-F238E27FC236}">
                <a16:creationId xmlns:a16="http://schemas.microsoft.com/office/drawing/2014/main" id="{3959FDF7-E10B-9AB1-B6F2-23838E2A4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5" y="2095500"/>
            <a:ext cx="576580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9">
            <a:extLst>
              <a:ext uri="{FF2B5EF4-FFF2-40B4-BE49-F238E27FC236}">
                <a16:creationId xmlns:a16="http://schemas.microsoft.com/office/drawing/2014/main" id="{8749F2A8-24B0-9C60-2AC3-87ED1B59E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1670050"/>
            <a:ext cx="35702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</a:rPr>
              <a:t>包括：垂直（</a:t>
            </a:r>
            <a:r>
              <a:rPr lang="en-US" altLang="zh-CN" sz="2400" b="1">
                <a:solidFill>
                  <a:schemeClr val="hlink"/>
                </a:solidFill>
              </a:rPr>
              <a:t>Y</a:t>
            </a:r>
            <a:r>
              <a:rPr lang="zh-CN" altLang="en-US" sz="2400" b="1">
                <a:solidFill>
                  <a:schemeClr val="hlink"/>
                </a:solidFill>
              </a:rPr>
              <a:t>）系统、</a:t>
            </a:r>
            <a:endParaRPr lang="en-US" altLang="zh-CN" sz="2400" b="1">
              <a:solidFill>
                <a:schemeClr val="hlink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hlink"/>
                </a:solidFill>
              </a:rPr>
              <a:t>水平系统（扫描系统）、</a:t>
            </a:r>
            <a:endParaRPr lang="en-US" altLang="zh-CN" sz="2400" b="1">
              <a:solidFill>
                <a:schemeClr val="hlink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hlink"/>
                </a:solidFill>
              </a:rPr>
              <a:t>Z</a:t>
            </a:r>
            <a:r>
              <a:rPr lang="zh-CN" altLang="en-US" sz="2400" b="1">
                <a:solidFill>
                  <a:schemeClr val="hlink"/>
                </a:solidFill>
              </a:rPr>
              <a:t>轴系统、示波管、电源</a:t>
            </a:r>
          </a:p>
        </p:txBody>
      </p:sp>
      <p:pic>
        <p:nvPicPr>
          <p:cNvPr id="11268" name="Picture 36" descr="按此在新窗口浏览图片">
            <a:extLst>
              <a:ext uri="{FF2B5EF4-FFF2-40B4-BE49-F238E27FC236}">
                <a16:creationId xmlns:a16="http://schemas.microsoft.com/office/drawing/2014/main" id="{6EFF2C25-0170-191E-13A8-F11B8F9F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34000" contras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3117850"/>
            <a:ext cx="3475037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4" descr="P1020245">
            <a:extLst>
              <a:ext uri="{FF2B5EF4-FFF2-40B4-BE49-F238E27FC236}">
                <a16:creationId xmlns:a16="http://schemas.microsoft.com/office/drawing/2014/main" id="{6C29CD22-DBA8-42B1-1868-DA82964A7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8" t="34187" r="39326" b="32780"/>
          <a:stretch>
            <a:fillRect/>
          </a:stretch>
        </p:blipFill>
        <p:spPr bwMode="auto">
          <a:xfrm>
            <a:off x="2035175" y="5094288"/>
            <a:ext cx="3168650" cy="1600200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1EDB64-ABF5-6591-D3C3-09DD4C765329}"/>
              </a:ext>
            </a:extLst>
          </p:cNvPr>
          <p:cNvSpPr txBox="1">
            <a:spLocks noChangeArrowheads="1"/>
          </p:cNvSpPr>
          <p:nvPr/>
        </p:nvSpPr>
        <p:spPr>
          <a:xfrm>
            <a:off x="4538663" y="1165225"/>
            <a:ext cx="3114675" cy="50323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zh-CN" altLang="en-US" sz="3400" dirty="0"/>
              <a:t>模拟示波器的组成</a:t>
            </a:r>
          </a:p>
        </p:txBody>
      </p:sp>
      <p:sp>
        <p:nvSpPr>
          <p:cNvPr id="11271" name="Rectangle 3">
            <a:extLst>
              <a:ext uri="{FF2B5EF4-FFF2-40B4-BE49-F238E27FC236}">
                <a16:creationId xmlns:a16="http://schemas.microsoft.com/office/drawing/2014/main" id="{10DAD286-F888-2D20-D044-66955E6EA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1449707-C381-6DCC-D157-0BE61E783F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01725"/>
            <a:ext cx="2952750" cy="503238"/>
          </a:xfrm>
          <a:solidFill>
            <a:srgbClr val="FFFF00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rtlCol="0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zh-CN" altLang="en-US" sz="3400" dirty="0"/>
              <a:t>示波器发展史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E5B4679-0378-DA38-3D21-7AE4E1DFACF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752600"/>
            <a:ext cx="9144000" cy="4267200"/>
          </a:xfrm>
        </p:spPr>
        <p:txBody>
          <a:bodyPr/>
          <a:lstStyle/>
          <a:p>
            <a:pPr marL="469900" indent="-469900" eaLnBrk="1" hangingPunct="1"/>
            <a:r>
              <a:rPr lang="zh-CN" altLang="en-US" sz="3200" dirty="0"/>
              <a:t>中期数字示波器独领风骚 （</a:t>
            </a:r>
            <a:r>
              <a:rPr lang="en-US" altLang="zh-CN" sz="3200" dirty="0"/>
              <a:t>DSO</a:t>
            </a:r>
            <a:r>
              <a:rPr lang="zh-CN" altLang="en-US" sz="3200" dirty="0"/>
              <a:t>）</a:t>
            </a:r>
          </a:p>
          <a:p>
            <a:pPr marL="908050" lvl="1" eaLnBrk="1" hangingPunct="1"/>
            <a:r>
              <a:rPr lang="zh-CN" altLang="en-US" sz="2800" dirty="0">
                <a:latin typeface="宋体" panose="02010600030101010101" pitchFamily="2" charset="-122"/>
              </a:rPr>
              <a:t>始创于二十世纪九十年代。</a:t>
            </a:r>
          </a:p>
          <a:p>
            <a:pPr marL="908050" lvl="1" eaLnBrk="1" hangingPunct="1"/>
            <a:r>
              <a:rPr lang="zh-CN" altLang="en-US" sz="2800" dirty="0">
                <a:latin typeface="宋体" panose="02010600030101010101" pitchFamily="2" charset="-122"/>
              </a:rPr>
              <a:t>数字示波器提高带宽到</a:t>
            </a:r>
            <a:r>
              <a:rPr lang="en-US" altLang="zh-CN" sz="2800" dirty="0">
                <a:latin typeface="宋体" panose="02010600030101010101" pitchFamily="2" charset="-122"/>
              </a:rPr>
              <a:t>1GHz</a:t>
            </a:r>
            <a:r>
              <a:rPr lang="zh-CN" altLang="en-US" sz="2800" dirty="0">
                <a:latin typeface="宋体" panose="02010600030101010101" pitchFamily="2" charset="-122"/>
              </a:rPr>
              <a:t>以上，全面性能超越模拟示波器</a:t>
            </a:r>
            <a:r>
              <a:rPr lang="zh-CN" altLang="en-US" dirty="0">
                <a:latin typeface="宋体" panose="02010600030101010101" pitchFamily="2" charset="-122"/>
              </a:rPr>
              <a:t>。</a:t>
            </a:r>
            <a:endParaRPr lang="zh-CN" altLang="en-US" dirty="0"/>
          </a:p>
        </p:txBody>
      </p:sp>
      <p:pic>
        <p:nvPicPr>
          <p:cNvPr id="12292" name="Picture 5" descr="未标题-1">
            <a:extLst>
              <a:ext uri="{FF2B5EF4-FFF2-40B4-BE49-F238E27FC236}">
                <a16:creationId xmlns:a16="http://schemas.microsoft.com/office/drawing/2014/main" id="{C2354AA7-37F3-2161-0448-31A522C0F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3357563"/>
            <a:ext cx="5616575" cy="284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3">
            <a:extLst>
              <a:ext uri="{FF2B5EF4-FFF2-40B4-BE49-F238E27FC236}">
                <a16:creationId xmlns:a16="http://schemas.microsoft.com/office/drawing/2014/main" id="{0A8EFB10-8798-708F-0D38-CB88958FF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AD36948-C126-5BF3-E19C-661A4020B2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52513"/>
            <a:ext cx="2809875" cy="576262"/>
          </a:xfrm>
          <a:solidFill>
            <a:srgbClr val="FFFF00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altLang="zh-CN" sz="3400" dirty="0"/>
              <a:t>DSO</a:t>
            </a:r>
            <a:r>
              <a:rPr lang="zh-CN" altLang="en-US" sz="3400" dirty="0"/>
              <a:t>串行处理</a:t>
            </a:r>
          </a:p>
        </p:txBody>
      </p:sp>
      <p:pic>
        <p:nvPicPr>
          <p:cNvPr id="14339" name="Picture 36" descr="Image00000">
            <a:extLst>
              <a:ext uri="{FF2B5EF4-FFF2-40B4-BE49-F238E27FC236}">
                <a16:creationId xmlns:a16="http://schemas.microsoft.com/office/drawing/2014/main" id="{0864E066-D23D-0EE7-8328-EDC194C3C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2565400"/>
            <a:ext cx="7605713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>
            <a:extLst>
              <a:ext uri="{FF2B5EF4-FFF2-40B4-BE49-F238E27FC236}">
                <a16:creationId xmlns:a16="http://schemas.microsoft.com/office/drawing/2014/main" id="{71F1AF65-0B45-065E-6CEE-594D43112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279400"/>
            <a:ext cx="8869362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FF0000"/>
                </a:solidFill>
              </a:rPr>
              <a:t>第一部分：常用电子仪器的使用</a:t>
            </a:r>
            <a:r>
              <a:rPr lang="en-US" altLang="zh-CN" sz="3600" b="1">
                <a:solidFill>
                  <a:srgbClr val="FF0000"/>
                </a:solidFill>
              </a:rPr>
              <a:t>-</a:t>
            </a:r>
            <a:r>
              <a:rPr lang="zh-CN" altLang="en-US" sz="3000">
                <a:solidFill>
                  <a:srgbClr val="FF0000"/>
                </a:solidFill>
              </a:rPr>
              <a:t>双踪示波器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BkYjcxNjc2ZDNlZmM0YzllMzM1NzQ2NjgxZWJh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5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5712</TotalTime>
  <Words>4554</Words>
  <Application>Microsoft Office PowerPoint</Application>
  <PresentationFormat>宽屏</PresentationFormat>
  <Paragraphs>325</Paragraphs>
  <Slides>46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5" baseType="lpstr">
      <vt:lpstr>等线</vt:lpstr>
      <vt:lpstr>黑体</vt:lpstr>
      <vt:lpstr>华文楷体</vt:lpstr>
      <vt:lpstr>楷体_GB2312</vt:lpstr>
      <vt:lpstr>思源黑体 Bold</vt:lpstr>
      <vt:lpstr>宋体</vt:lpstr>
      <vt:lpstr>Arial</vt:lpstr>
      <vt:lpstr>Calibri</vt:lpstr>
      <vt:lpstr>Calibri Light</vt:lpstr>
      <vt:lpstr>Tahoma</vt:lpstr>
      <vt:lpstr>Times New Roman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VISIO 5 Drawing</vt:lpstr>
      <vt:lpstr>MathType 7.0 Equation</vt:lpstr>
      <vt:lpstr>电子技术基础 实验二</vt:lpstr>
      <vt:lpstr> 实验目的</vt:lpstr>
      <vt:lpstr>PowerPoint 演示文稿</vt:lpstr>
      <vt:lpstr>示波器基础</vt:lpstr>
      <vt:lpstr>什么是示波器</vt:lpstr>
      <vt:lpstr>示波器发展史</vt:lpstr>
      <vt:lpstr>PowerPoint 演示文稿</vt:lpstr>
      <vt:lpstr>示波器发展史</vt:lpstr>
      <vt:lpstr>DSO串行处理</vt:lpstr>
      <vt:lpstr>示波器发展史</vt:lpstr>
      <vt:lpstr>GDS-2102A数字双踪示波器面板与操作使用</vt:lpstr>
      <vt:lpstr>PowerPoint 演示文稿</vt:lpstr>
      <vt:lpstr>基本操作与使用介绍</vt:lpstr>
      <vt:lpstr>基本操作与使用介绍</vt:lpstr>
      <vt:lpstr>PowerPoint 演示文稿</vt:lpstr>
      <vt:lpstr>PowerPoint 演示文稿</vt:lpstr>
      <vt:lpstr>    功能键说明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xie huan</cp:lastModifiedBy>
  <cp:revision>357</cp:revision>
  <dcterms:created xsi:type="dcterms:W3CDTF">2019-06-19T02:08:00Z</dcterms:created>
  <dcterms:modified xsi:type="dcterms:W3CDTF">2023-10-06T10:08:13Z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D44BBF605EAA42FAA16697417C70668C</vt:lpwstr>
  </property>
</Properties>
</file>